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0" r:id="rId3"/>
    <p:sldId id="301" r:id="rId4"/>
    <p:sldId id="258" r:id="rId5"/>
    <p:sldId id="260" r:id="rId6"/>
    <p:sldId id="259" r:id="rId7"/>
    <p:sldId id="261" r:id="rId8"/>
    <p:sldId id="262" r:id="rId9"/>
    <p:sldId id="263" r:id="rId10"/>
    <p:sldId id="265" r:id="rId11"/>
    <p:sldId id="266" r:id="rId12"/>
    <p:sldId id="267" r:id="rId13"/>
    <p:sldId id="268" r:id="rId14"/>
    <p:sldId id="279" r:id="rId15"/>
    <p:sldId id="269" r:id="rId16"/>
    <p:sldId id="277" r:id="rId17"/>
    <p:sldId id="270" r:id="rId18"/>
    <p:sldId id="276" r:id="rId19"/>
    <p:sldId id="271" r:id="rId20"/>
    <p:sldId id="272" r:id="rId21"/>
    <p:sldId id="280" r:id="rId22"/>
    <p:sldId id="281" r:id="rId23"/>
    <p:sldId id="294" r:id="rId24"/>
    <p:sldId id="295" r:id="rId25"/>
    <p:sldId id="283" r:id="rId26"/>
    <p:sldId id="297" r:id="rId27"/>
    <p:sldId id="284" r:id="rId28"/>
    <p:sldId id="285" r:id="rId29"/>
    <p:sldId id="299" r:id="rId30"/>
    <p:sldId id="298" r:id="rId31"/>
    <p:sldId id="303" r:id="rId32"/>
    <p:sldId id="30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D0C9B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11" autoAdjust="0"/>
    <p:restoredTop sz="94660"/>
  </p:normalViewPr>
  <p:slideViewPr>
    <p:cSldViewPr snapToGrid="0">
      <p:cViewPr varScale="1">
        <p:scale>
          <a:sx n="86" d="100"/>
          <a:sy n="86" d="100"/>
        </p:scale>
        <p:origin x="631" y="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47A65D7-F9BD-4538-BCC4-CD477BF0F2B0}"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4150712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47A65D7-F9BD-4538-BCC4-CD477BF0F2B0}"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284569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47A65D7-F9BD-4538-BCC4-CD477BF0F2B0}"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1347153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5722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47A65D7-F9BD-4538-BCC4-CD477BF0F2B0}"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3117472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7A65D7-F9BD-4538-BCC4-CD477BF0F2B0}"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3644207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47A65D7-F9BD-4538-BCC4-CD477BF0F2B0}"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4285487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47A65D7-F9BD-4538-BCC4-CD477BF0F2B0}" type="datetimeFigureOut">
              <a:rPr lang="en-GB" smtClean="0"/>
              <a:t>31/08/2026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1029084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47A65D7-F9BD-4538-BCC4-CD477BF0F2B0}" type="datetimeFigureOut">
              <a:rPr lang="en-GB" smtClean="0"/>
              <a:t>31/08/2026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235333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7A65D7-F9BD-4538-BCC4-CD477BF0F2B0}" type="datetimeFigureOut">
              <a:rPr lang="en-GB" smtClean="0"/>
              <a:t>31/08/2026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2256798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47A65D7-F9BD-4538-BCC4-CD477BF0F2B0}"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2119036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47A65D7-F9BD-4538-BCC4-CD477BF0F2B0}"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C1CE11-3141-4438-AAF0-DD5837E096BE}" type="slidenum">
              <a:rPr lang="en-GB" smtClean="0"/>
              <a:t>‹#›</a:t>
            </a:fld>
            <a:endParaRPr lang="en-GB"/>
          </a:p>
        </p:txBody>
      </p:sp>
    </p:spTree>
    <p:extLst>
      <p:ext uri="{BB962C8B-B14F-4D97-AF65-F5344CB8AC3E}">
        <p14:creationId xmlns:p14="http://schemas.microsoft.com/office/powerpoint/2010/main" val="2963826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7A65D7-F9BD-4538-BCC4-CD477BF0F2B0}" type="datetimeFigureOut">
              <a:rPr lang="en-GB" smtClean="0"/>
              <a:t>31/08/2026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C1CE11-3141-4438-AAF0-DD5837E096BE}" type="slidenum">
              <a:rPr lang="en-GB" smtClean="0"/>
              <a:t>‹#›</a:t>
            </a:fld>
            <a:endParaRPr lang="en-GB"/>
          </a:p>
        </p:txBody>
      </p:sp>
    </p:spTree>
    <p:extLst>
      <p:ext uri="{BB962C8B-B14F-4D97-AF65-F5344CB8AC3E}">
        <p14:creationId xmlns:p14="http://schemas.microsoft.com/office/powerpoint/2010/main" val="4182186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0.png"/><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file:///C:\G&#246;ttingen\W.Link\Daten%20(D)\MODULE\Modul-GPPB\GPPB%20WS%202020-21+2022-23\plus%2023-24\smith%20hazel%20index%201.docx" TargetMode="Externa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20.emf"/></Relationships>
</file>

<file path=ppt/slides/_rels/slide21.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four%20equations%20auxilliary.docx" TargetMode="External"/><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2.png"/><Relationship Id="rId5" Type="http://schemas.openxmlformats.org/officeDocument/2006/relationships/image" Target="../media/image3.png"/><Relationship Id="rId4" Type="http://schemas.openxmlformats.org/officeDocument/2006/relationships/image" Target="../media/image21.emf"/></Relationships>
</file>

<file path=ppt/slides/_rels/slide22.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exp%20data%20auxiliary1.docx"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3.emf"/></Relationships>
</file>

<file path=ppt/slides/_rels/slide23.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exp%20data%20auxiliary2.docx" TargetMode="External"/><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24.emf"/></Relationships>
</file>

<file path=ppt/slides/_rels/slide24.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exp%20data%20auxiliary3.docx" TargetMode="Externa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6.png"/><Relationship Id="rId4" Type="http://schemas.openxmlformats.org/officeDocument/2006/relationships/image" Target="../media/image25.emf"/></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29.emf"/><Relationship Id="rId4" Type="http://schemas.openxmlformats.org/officeDocument/2006/relationships/oleObject" Target="file:///C:\G&#246;ttingen\W.Link\Daten%20(D)\pdf-Dateien\F&#252;r%20Lehre\ab%20Februar%202022\Die%20Chapter%20Indirect%20Selection\Walter%20Schmidt%20Org%20Conv%20index.docx" TargetMode="External"/></Relationships>
</file>

<file path=ppt/slides/_rels/slide27.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Smith%20Hazel%20Optimum%20incl%20econ%20weights1.docx" TargetMode="Externa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30.jpeg"/><Relationship Id="rId4" Type="http://schemas.openxmlformats.org/officeDocument/2006/relationships/image" Target="../media/image31.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32.emf"/></Relationships>
</file>

<file path=ppt/slides/_rels/slide29.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Walter%20Schmidt%20Org%20Conv%20index-2b.docx" TargetMode="External"/><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34.jpeg"/><Relationship Id="rId4" Type="http://schemas.openxmlformats.org/officeDocument/2006/relationships/image" Target="../media/image33.emf"/></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Walter%20Schmidt%20Org%20Conv%20index-2b.docx" TargetMode="External"/><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34.jpeg"/><Relationship Id="rId4" Type="http://schemas.openxmlformats.org/officeDocument/2006/relationships/image" Target="../media/image35.emf"/></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2508" y="6335655"/>
            <a:ext cx="1205467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UNPLAB-CorrTraits_Ch-3[</a:t>
            </a:r>
            <a:r>
              <a:rPr lang="en-GB" sz="2400" dirty="0" err="1">
                <a:latin typeface="Arial" panose="020B0604020202020204" pitchFamily="34" charset="0"/>
                <a:cs typeface="Arial" panose="020B0604020202020204" pitchFamily="34" charset="0"/>
              </a:rPr>
              <a:t>IndexSel</a:t>
            </a:r>
            <a:r>
              <a:rPr lang="en-GB" sz="2400" dirty="0">
                <a:latin typeface="Arial" panose="020B0604020202020204" pitchFamily="34" charset="0"/>
                <a:cs typeface="Arial" panose="020B0604020202020204" pitchFamily="34" charset="0"/>
              </a:rPr>
              <a:t>]     Selection based on an Index</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US" sz="2400">
                <a:latin typeface="Arial" panose="020B0604020202020204" pitchFamily="34" charset="0"/>
                <a:cs typeface="Arial" panose="020B0604020202020204" pitchFamily="34" charset="0"/>
              </a:rPr>
              <a:pPr algn="r"/>
              <a:t>1</a:t>
            </a:fld>
            <a:endParaRPr lang="en-US"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9D3C735-719E-464C-9763-A3ADEA59B539}"/>
              </a:ext>
            </a:extLst>
          </p:cNvPr>
          <p:cNvSpPr txBox="1"/>
          <p:nvPr/>
        </p:nvSpPr>
        <p:spPr>
          <a:xfrm>
            <a:off x="86149" y="3675158"/>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9298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6182" y="5542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Instead of Index </a:t>
            </a:r>
            <a:r>
              <a:rPr lang="en-GB" sz="2400" dirty="0" err="1">
                <a:latin typeface="Arial" panose="020B0604020202020204" pitchFamily="34" charset="0"/>
                <a:cs typeface="Arial" panose="020B0604020202020204" pitchFamily="34" charset="0"/>
              </a:rPr>
              <a:t>Seleciton</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Tandem Selection; Independent Culling Selection.</a:t>
            </a:r>
            <a:endParaRPr lang="en-GB" sz="2400" i="1" dirty="0">
              <a:latin typeface="Arial" panose="020B0604020202020204" pitchFamily="34" charset="0"/>
              <a:cs typeface="Arial" panose="020B0604020202020204" pitchFamily="34" charset="0"/>
            </a:endParaRPr>
          </a:p>
        </p:txBody>
      </p:sp>
      <p:graphicFrame>
        <p:nvGraphicFramePr>
          <p:cNvPr id="4" name="Object 4"/>
          <p:cNvGraphicFramePr>
            <a:graphicFrameLocks noChangeAspect="1"/>
          </p:cNvGraphicFramePr>
          <p:nvPr>
            <p:extLst>
              <p:ext uri="{D42A27DB-BD31-4B8C-83A1-F6EECF244321}">
                <p14:modId xmlns:p14="http://schemas.microsoft.com/office/powerpoint/2010/main" val="3051867034"/>
              </p:ext>
            </p:extLst>
          </p:nvPr>
        </p:nvGraphicFramePr>
        <p:xfrm>
          <a:off x="-14288" y="885524"/>
          <a:ext cx="8523288" cy="5828014"/>
        </p:xfrm>
        <a:graphic>
          <a:graphicData uri="http://schemas.openxmlformats.org/presentationml/2006/ole">
            <mc:AlternateContent xmlns:mc="http://schemas.openxmlformats.org/markup-compatibility/2006">
              <mc:Choice xmlns:v="urn:schemas-microsoft-com:vml" Requires="v">
                <p:oleObj spid="_x0000_s1120" name="Document" r:id="rId3" imgW="9248929" imgH="7036913" progId="Word.Document.8">
                  <p:embed/>
                </p:oleObj>
              </mc:Choice>
              <mc:Fallback>
                <p:oleObj name="Document" r:id="rId3" imgW="9248929" imgH="7036913" progId="Word.Document.8">
                  <p:embed/>
                  <p:pic>
                    <p:nvPicPr>
                      <p:cNvPr id="4" name="Object 4"/>
                      <p:cNvPicPr>
                        <a:picLocks noChangeAspect="1" noChangeArrowheads="1"/>
                      </p:cNvPicPr>
                      <p:nvPr/>
                    </p:nvPicPr>
                    <p:blipFill>
                      <a:blip r:embed="rId4"/>
                      <a:srcRect/>
                      <a:stretch>
                        <a:fillRect/>
                      </a:stretch>
                    </p:blipFill>
                    <p:spPr bwMode="auto">
                      <a:xfrm>
                        <a:off x="-14288" y="885524"/>
                        <a:ext cx="8523288" cy="5828014"/>
                      </a:xfrm>
                      <a:prstGeom prst="rect">
                        <a:avLst/>
                      </a:prstGeom>
                      <a:noFill/>
                      <a:ln>
                        <a:noFill/>
                      </a:ln>
                      <a:effectLst/>
                    </p:spPr>
                  </p:pic>
                </p:oleObj>
              </mc:Fallback>
            </mc:AlternateContent>
          </a:graphicData>
        </a:graphic>
      </p:graphicFrame>
      <p:sp>
        <p:nvSpPr>
          <p:cNvPr id="2" name="TextBox 1"/>
          <p:cNvSpPr txBox="1"/>
          <p:nvPr/>
        </p:nvSpPr>
        <p:spPr>
          <a:xfrm>
            <a:off x="41330" y="588367"/>
            <a:ext cx="6377138" cy="618630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Selection based on a Linear Selection Index.</a:t>
            </a:r>
          </a:p>
          <a:p>
            <a:r>
              <a:rPr lang="en-GB" dirty="0">
                <a:latin typeface="Arial" panose="020B0604020202020204" pitchFamily="34" charset="0"/>
                <a:cs typeface="Arial" panose="020B0604020202020204" pitchFamily="34" charset="0"/>
              </a:rPr>
              <a:t>Index = Artificial Trait. Typically, values of the ‘true’ traits are added, and a specific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weight</a:t>
            </a:r>
            <a:r>
              <a:rPr lang="en-GB" dirty="0">
                <a:latin typeface="Arial" panose="020B0604020202020204" pitchFamily="34" charset="0"/>
                <a:cs typeface="Arial" panose="020B0604020202020204" pitchFamily="34" charset="0"/>
              </a:rPr>
              <a:t> is given to each trait. For in-stance: </a:t>
            </a:r>
            <a:r>
              <a:rPr lang="en-GB" dirty="0">
                <a:solidFill>
                  <a:srgbClr val="0000FF"/>
                </a:solidFill>
                <a:latin typeface="Arial" panose="020B0604020202020204" pitchFamily="34" charset="0"/>
                <a:cs typeface="Arial" panose="020B0604020202020204" pitchFamily="34" charset="0"/>
              </a:rPr>
              <a:t>Index</a:t>
            </a:r>
            <a:r>
              <a:rPr lang="en-GB" dirty="0">
                <a:latin typeface="Arial" panose="020B0604020202020204" pitchFamily="34" charset="0"/>
                <a:cs typeface="Arial" panose="020B0604020202020204" pitchFamily="34" charset="0"/>
              </a:rPr>
              <a:t> =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 ∙ Yield(t/ha) +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∙Resistance (scale 1-9) +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∙Quality (Scale 1-4) +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½</a:t>
            </a:r>
            <a:r>
              <a:rPr lang="en-GB" dirty="0">
                <a:latin typeface="Arial" panose="020B0604020202020204" pitchFamily="34" charset="0"/>
                <a:cs typeface="Arial" panose="020B0604020202020204" pitchFamily="34" charset="0"/>
              </a:rPr>
              <a:t> ∙ Earliness (scale 1-9).</a:t>
            </a:r>
          </a:p>
          <a:p>
            <a:r>
              <a:rPr lang="en-GB" dirty="0">
                <a:latin typeface="Arial" panose="020B0604020202020204" pitchFamily="34" charset="0"/>
                <a:cs typeface="Arial" panose="020B0604020202020204" pitchFamily="34" charset="0"/>
              </a:rPr>
              <a:t>Most famous is the so-called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Optimum-Index</a:t>
            </a:r>
            <a:r>
              <a:rPr lang="en-GB" dirty="0">
                <a:latin typeface="Arial" panose="020B0604020202020204" pitchFamily="34" charset="0"/>
                <a:cs typeface="Arial" panose="020B0604020202020204" pitchFamily="34" charset="0"/>
              </a:rPr>
              <a:t>: It </a:t>
            </a:r>
            <a:r>
              <a:rPr lang="en-GB" dirty="0">
                <a:solidFill>
                  <a:srgbClr val="0000FF"/>
                </a:solidFill>
                <a:latin typeface="Arial" panose="020B0604020202020204" pitchFamily="34" charset="0"/>
                <a:cs typeface="Arial" panose="020B0604020202020204" pitchFamily="34" charset="0"/>
              </a:rPr>
              <a:t>maximizes the covariance of the index to the ‘aggregate economic value’</a:t>
            </a:r>
            <a:r>
              <a:rPr lang="en-GB" dirty="0">
                <a:latin typeface="Arial" panose="020B0604020202020204" pitchFamily="34" charset="0"/>
                <a:cs typeface="Arial" panose="020B0604020202020204" pitchFamily="34" charset="0"/>
              </a:rPr>
              <a:t> of the entries. </a:t>
            </a:r>
          </a:p>
          <a:p>
            <a:r>
              <a:rPr lang="en-GB" dirty="0">
                <a:latin typeface="Arial" panose="020B0604020202020204" pitchFamily="34" charset="0"/>
                <a:cs typeface="Arial" panose="020B0604020202020204" pitchFamily="34" charset="0"/>
              </a:rPr>
              <a:t> </a:t>
            </a:r>
          </a:p>
          <a:p>
            <a:r>
              <a:rPr lang="en-GB" dirty="0">
                <a:solidFill>
                  <a:srgbClr val="0000FF"/>
                </a:solidFill>
                <a:latin typeface="Arial" panose="020B0604020202020204" pitchFamily="34" charset="0"/>
                <a:cs typeface="Arial" panose="020B0604020202020204" pitchFamily="34" charset="0"/>
              </a:rPr>
              <a:t>Independent Culling Selection </a:t>
            </a:r>
            <a:r>
              <a:rPr lang="en-GB" dirty="0">
                <a:latin typeface="Arial" panose="020B0604020202020204" pitchFamily="34" charset="0"/>
                <a:cs typeface="Arial" panose="020B0604020202020204" pitchFamily="34" charset="0"/>
              </a:rPr>
              <a:t>(</a:t>
            </a:r>
            <a:r>
              <a:rPr lang="en-GB" i="1" dirty="0" err="1">
                <a:latin typeface="Arial" panose="020B0604020202020204" pitchFamily="34" charset="0"/>
                <a:cs typeface="Arial" panose="020B0604020202020204" pitchFamily="34" charset="0"/>
              </a:rPr>
              <a:t>Selektion</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nach</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unabhängigen</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Grenzen</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Selection is focussed on the traits </a:t>
            </a:r>
            <a:r>
              <a:rPr lang="en-GB" dirty="0">
                <a:solidFill>
                  <a:srgbClr val="0000FF"/>
                </a:solidFill>
                <a:latin typeface="Arial" panose="020B0604020202020204" pitchFamily="34" charset="0"/>
                <a:cs typeface="Arial" panose="020B0604020202020204" pitchFamily="34" charset="0"/>
              </a:rPr>
              <a:t>consecutively</a:t>
            </a:r>
            <a:r>
              <a:rPr lang="en-GB" dirty="0">
                <a:latin typeface="Arial" panose="020B0604020202020204" pitchFamily="34" charset="0"/>
                <a:cs typeface="Arial" panose="020B0604020202020204" pitchFamily="34" charset="0"/>
              </a:rPr>
              <a:t>, one after the other. At first, you select superior entries for trait 1. Then, among these ‘winners’, you select for trait 2 (and so on). Hence, trait 2 is assessed only for the entries that were positively selected for trait 1 (save labour and money).</a:t>
            </a:r>
          </a:p>
          <a:p>
            <a:r>
              <a:rPr lang="en-GB" dirty="0">
                <a:latin typeface="Arial" panose="020B0604020202020204" pitchFamily="34" charset="0"/>
                <a:cs typeface="Arial" panose="020B0604020202020204" pitchFamily="34" charset="0"/>
              </a:rPr>
              <a:t> </a:t>
            </a:r>
          </a:p>
          <a:p>
            <a:r>
              <a:rPr lang="en-GB" dirty="0">
                <a:solidFill>
                  <a:srgbClr val="0000FF"/>
                </a:solidFill>
                <a:latin typeface="Arial" panose="020B0604020202020204" pitchFamily="34" charset="0"/>
                <a:cs typeface="Arial" panose="020B0604020202020204" pitchFamily="34" charset="0"/>
              </a:rPr>
              <a:t>Tandem Selection</a:t>
            </a:r>
          </a:p>
          <a:p>
            <a:r>
              <a:rPr lang="en-GB" dirty="0">
                <a:latin typeface="Arial" panose="020B0604020202020204" pitchFamily="34" charset="0"/>
                <a:cs typeface="Arial" panose="020B0604020202020204" pitchFamily="34" charset="0"/>
              </a:rPr>
              <a:t>Selection is focussed – in one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generation</a:t>
            </a:r>
            <a:r>
              <a:rPr lang="en-GB" dirty="0">
                <a:latin typeface="Arial" panose="020B0604020202020204" pitchFamily="34" charset="0"/>
                <a:cs typeface="Arial" panose="020B0604020202020204" pitchFamily="34" charset="0"/>
              </a:rPr>
              <a:t> - on one trait only, and only in the </a:t>
            </a:r>
            <a:r>
              <a:rPr lang="en-GB" dirty="0">
                <a:solidFill>
                  <a:srgbClr val="0000FF"/>
                </a:solidFill>
                <a:latin typeface="Arial" panose="020B0604020202020204" pitchFamily="34" charset="0"/>
                <a:cs typeface="Arial" panose="020B0604020202020204" pitchFamily="34" charset="0"/>
              </a:rPr>
              <a:t>next</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generation</a:t>
            </a:r>
            <a:r>
              <a:rPr lang="en-GB" dirty="0">
                <a:latin typeface="Arial" panose="020B0604020202020204" pitchFamily="34" charset="0"/>
                <a:cs typeface="Arial" panose="020B0604020202020204" pitchFamily="34" charset="0"/>
              </a:rPr>
              <a:t> you select for another trait and so on (</a:t>
            </a:r>
            <a:r>
              <a:rPr lang="en-GB" dirty="0">
                <a:solidFill>
                  <a:schemeClr val="tx1">
                    <a:lumMod val="50000"/>
                    <a:lumOff val="50000"/>
                  </a:schemeClr>
                </a:solidFill>
                <a:latin typeface="Arial" panose="020B0604020202020204" pitchFamily="34" charset="0"/>
                <a:cs typeface="Arial" panose="020B0604020202020204" pitchFamily="34" charset="0"/>
              </a:rPr>
              <a:t>or for several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generations</a:t>
            </a:r>
            <a:r>
              <a:rPr lang="en-GB" dirty="0">
                <a:solidFill>
                  <a:schemeClr val="tx1">
                    <a:lumMod val="50000"/>
                    <a:lumOff val="50000"/>
                  </a:schemeClr>
                </a:solidFill>
                <a:latin typeface="Arial" panose="020B0604020202020204" pitchFamily="34" charset="0"/>
                <a:cs typeface="Arial" panose="020B0604020202020204" pitchFamily="34" charset="0"/>
              </a:rPr>
              <a:t> on trait 1 and later on trait 2 </a:t>
            </a:r>
            <a:r>
              <a:rPr lang="en-GB" i="1" dirty="0">
                <a:solidFill>
                  <a:schemeClr val="tx1">
                    <a:lumMod val="50000"/>
                    <a:lumOff val="50000"/>
                  </a:schemeClr>
                </a:solidFill>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 save labour and money</a:t>
            </a:r>
            <a:r>
              <a:rPr lang="en-GB" dirty="0">
                <a:latin typeface="Arial" panose="020B0604020202020204" pitchFamily="34" charset="0"/>
                <a:cs typeface="Arial" panose="020B0604020202020204" pitchFamily="34" charset="0"/>
              </a:rPr>
              <a:t>).</a:t>
            </a:r>
          </a:p>
        </p:txBody>
      </p:sp>
      <p:pic>
        <p:nvPicPr>
          <p:cNvPr id="3" name="Picture 2"/>
          <p:cNvPicPr>
            <a:picLocks noChangeAspect="1"/>
          </p:cNvPicPr>
          <p:nvPr/>
        </p:nvPicPr>
        <p:blipFill>
          <a:blip r:embed="rId5"/>
          <a:stretch>
            <a:fillRect/>
          </a:stretch>
        </p:blipFill>
        <p:spPr>
          <a:xfrm>
            <a:off x="6739915" y="632491"/>
            <a:ext cx="5359721" cy="6139681"/>
          </a:xfrm>
          <a:prstGeom prst="rect">
            <a:avLst/>
          </a:prstGeom>
          <a:effectLst>
            <a:outerShdw blurRad="50800" dist="38100" dir="2700000" algn="tl" rotWithShape="0">
              <a:prstClr val="black">
                <a:alpha val="40000"/>
              </a:prstClr>
            </a:outerShdw>
          </a:effectLst>
        </p:spPr>
      </p:pic>
      <p:sp>
        <p:nvSpPr>
          <p:cNvPr id="5" name="Rectangle 4"/>
          <p:cNvSpPr/>
          <p:nvPr/>
        </p:nvSpPr>
        <p:spPr>
          <a:xfrm>
            <a:off x="6739915" y="577438"/>
            <a:ext cx="5288692"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dirty="0">
                <a:latin typeface="Arial" panose="020B0604020202020204" pitchFamily="34" charset="0"/>
                <a:cs typeface="Arial" panose="020B0604020202020204" pitchFamily="34" charset="0"/>
              </a:rPr>
              <a:t>DOI: 10.1201/9780429280498; Baker, 1986, 2019</a:t>
            </a:r>
          </a:p>
        </p:txBody>
      </p:sp>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10</a:t>
            </a:fld>
            <a:endParaRPr lang="en-GB" sz="2400" dirty="0">
              <a:latin typeface="Arial" panose="020B0604020202020204" pitchFamily="34" charset="0"/>
              <a:cs typeface="Arial" panose="020B0604020202020204" pitchFamily="34" charset="0"/>
            </a:endParaRPr>
          </a:p>
        </p:txBody>
      </p:sp>
      <p:sp>
        <p:nvSpPr>
          <p:cNvPr id="21" name="TextBox 20"/>
          <p:cNvSpPr txBox="1"/>
          <p:nvPr/>
        </p:nvSpPr>
        <p:spPr>
          <a:xfrm>
            <a:off x="9379177" y="1243593"/>
            <a:ext cx="116047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Index </a:t>
            </a:r>
            <a:r>
              <a:rPr lang="en-GB" dirty="0">
                <a:latin typeface="Arial" panose="020B0604020202020204" pitchFamily="34" charset="0"/>
                <a:cs typeface="Arial" panose="020B0604020202020204" pitchFamily="34" charset="0"/>
              </a:rPr>
              <a:t>Selection</a:t>
            </a:r>
          </a:p>
        </p:txBody>
      </p:sp>
      <p:sp>
        <p:nvSpPr>
          <p:cNvPr id="22" name="TextBox 21"/>
          <p:cNvSpPr txBox="1"/>
          <p:nvPr/>
        </p:nvSpPr>
        <p:spPr>
          <a:xfrm>
            <a:off x="9379177" y="3130191"/>
            <a:ext cx="126845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Narrow" panose="020B0606020202030204" pitchFamily="34" charset="0"/>
                <a:cs typeface="Arial" panose="020B0604020202020204" pitchFamily="34" charset="0"/>
              </a:rPr>
              <a:t>Independent culling</a:t>
            </a:r>
          </a:p>
        </p:txBody>
      </p:sp>
      <p:sp>
        <p:nvSpPr>
          <p:cNvPr id="23" name="TextBox 22"/>
          <p:cNvSpPr txBox="1"/>
          <p:nvPr/>
        </p:nvSpPr>
        <p:spPr>
          <a:xfrm>
            <a:off x="9379177" y="4975696"/>
            <a:ext cx="983470"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Narrow" panose="020B0606020202030204" pitchFamily="34" charset="0"/>
                <a:cs typeface="Arial" panose="020B0604020202020204" pitchFamily="34" charset="0"/>
              </a:rPr>
              <a:t>Tandem</a:t>
            </a:r>
            <a:r>
              <a:rPr lang="en-GB" dirty="0">
                <a:latin typeface="Arial Narrow" panose="020B0606020202030204" pitchFamily="34" charset="0"/>
                <a:cs typeface="Arial" panose="020B0604020202020204" pitchFamily="34" charset="0"/>
              </a:rPr>
              <a:t> Selection</a:t>
            </a:r>
          </a:p>
        </p:txBody>
      </p:sp>
      <p:sp>
        <p:nvSpPr>
          <p:cNvPr id="11" name="Right Triangle 10">
            <a:extLst>
              <a:ext uri="{FF2B5EF4-FFF2-40B4-BE49-F238E27FC236}">
                <a16:creationId xmlns:a16="http://schemas.microsoft.com/office/drawing/2014/main" id="{3B47B690-B29D-4391-B65E-83118EFB59CE}"/>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85489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6182" y="5542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Tandem Selection. For which trait do you select in the first step? </a:t>
            </a:r>
            <a:r>
              <a:rPr lang="en-GB" sz="2400" dirty="0">
                <a:solidFill>
                  <a:srgbClr val="0000FF"/>
                </a:solidFill>
                <a:latin typeface="Arial" panose="020B0604020202020204" pitchFamily="34" charset="0"/>
                <a:cs typeface="Arial" panose="020B0604020202020204" pitchFamily="34" charset="0"/>
              </a:rPr>
              <a:t>Uncorrelated traits</a:t>
            </a:r>
            <a:r>
              <a:rPr lang="en-GB" sz="2400" dirty="0">
                <a:latin typeface="Arial" panose="020B0604020202020204" pitchFamily="34" charset="0"/>
                <a:cs typeface="Arial" panose="020B0604020202020204" pitchFamily="34" charset="0"/>
              </a:rPr>
              <a:t>.</a:t>
            </a:r>
          </a:p>
        </p:txBody>
      </p:sp>
      <p:grpSp>
        <p:nvGrpSpPr>
          <p:cNvPr id="49" name="Group 48"/>
          <p:cNvGrpSpPr/>
          <p:nvPr/>
        </p:nvGrpSpPr>
        <p:grpSpPr>
          <a:xfrm>
            <a:off x="93056" y="816351"/>
            <a:ext cx="8027987" cy="6021387"/>
            <a:chOff x="93056" y="754205"/>
            <a:chExt cx="8027987" cy="6021387"/>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56" y="754205"/>
              <a:ext cx="8027987" cy="602138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931742" y="2677500"/>
              <a:ext cx="1616695"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1</a:t>
              </a:r>
            </a:p>
          </p:txBody>
        </p:sp>
        <p:sp>
          <p:nvSpPr>
            <p:cNvPr id="7" name="TextBox 6"/>
            <p:cNvSpPr txBox="1"/>
            <p:nvPr/>
          </p:nvSpPr>
          <p:spPr>
            <a:xfrm rot="16200000">
              <a:off x="1837565" y="3884975"/>
              <a:ext cx="172014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2</a:t>
              </a:r>
            </a:p>
          </p:txBody>
        </p:sp>
        <p:sp>
          <p:nvSpPr>
            <p:cNvPr id="8" name="TextBox 7"/>
            <p:cNvSpPr txBox="1"/>
            <p:nvPr/>
          </p:nvSpPr>
          <p:spPr>
            <a:xfrm>
              <a:off x="5096751" y="4914322"/>
              <a:ext cx="1619841"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1</a:t>
              </a:r>
            </a:p>
          </p:txBody>
        </p:sp>
        <p:sp>
          <p:nvSpPr>
            <p:cNvPr id="10" name="TextBox 9"/>
            <p:cNvSpPr txBox="1"/>
            <p:nvPr/>
          </p:nvSpPr>
          <p:spPr>
            <a:xfrm rot="16200000">
              <a:off x="4030868" y="1685504"/>
              <a:ext cx="172014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2</a:t>
              </a:r>
            </a:p>
          </p:txBody>
        </p:sp>
        <p:cxnSp>
          <p:nvCxnSpPr>
            <p:cNvPr id="11" name="Straight Arrow Connector 10"/>
            <p:cNvCxnSpPr/>
            <p:nvPr/>
          </p:nvCxnSpPr>
          <p:spPr>
            <a:xfrm>
              <a:off x="2163423" y="3506829"/>
              <a:ext cx="414779" cy="25923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4515926" y="1863037"/>
              <a:ext cx="282317" cy="41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295000" y="2402214"/>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p:cNvSpPr/>
            <p:nvPr/>
          </p:nvSpPr>
          <p:spPr>
            <a:xfrm>
              <a:off x="1788200" y="347501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p:cNvSpPr/>
            <p:nvPr/>
          </p:nvSpPr>
          <p:spPr>
            <a:xfrm>
              <a:off x="1926386" y="297622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p:cNvSpPr/>
            <p:nvPr/>
          </p:nvSpPr>
          <p:spPr>
            <a:xfrm>
              <a:off x="1431280" y="342893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Oval 25"/>
            <p:cNvSpPr/>
            <p:nvPr/>
          </p:nvSpPr>
          <p:spPr>
            <a:xfrm>
              <a:off x="1550446" y="2661762"/>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Oval 26"/>
            <p:cNvSpPr/>
            <p:nvPr/>
          </p:nvSpPr>
          <p:spPr>
            <a:xfrm>
              <a:off x="810305" y="346493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Oval 27"/>
            <p:cNvSpPr/>
            <p:nvPr/>
          </p:nvSpPr>
          <p:spPr>
            <a:xfrm>
              <a:off x="869129" y="276831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Oval 28"/>
            <p:cNvSpPr/>
            <p:nvPr/>
          </p:nvSpPr>
          <p:spPr>
            <a:xfrm>
              <a:off x="1685428" y="290422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Oval 29"/>
            <p:cNvSpPr/>
            <p:nvPr/>
          </p:nvSpPr>
          <p:spPr>
            <a:xfrm>
              <a:off x="1179461" y="2661762"/>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Oval 30"/>
            <p:cNvSpPr/>
            <p:nvPr/>
          </p:nvSpPr>
          <p:spPr>
            <a:xfrm>
              <a:off x="1622446" y="321744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p:cNvSpPr/>
            <p:nvPr/>
          </p:nvSpPr>
          <p:spPr>
            <a:xfrm>
              <a:off x="1487465" y="3671397"/>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p:cNvSpPr/>
            <p:nvPr/>
          </p:nvSpPr>
          <p:spPr>
            <a:xfrm>
              <a:off x="1426541" y="286115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Oval 33"/>
            <p:cNvSpPr/>
            <p:nvPr/>
          </p:nvSpPr>
          <p:spPr>
            <a:xfrm>
              <a:off x="875591" y="3116624"/>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Oval 34"/>
            <p:cNvSpPr/>
            <p:nvPr/>
          </p:nvSpPr>
          <p:spPr>
            <a:xfrm>
              <a:off x="1199716" y="2834173"/>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Oval 35"/>
            <p:cNvSpPr/>
            <p:nvPr/>
          </p:nvSpPr>
          <p:spPr>
            <a:xfrm>
              <a:off x="1107461" y="3325440"/>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Oval 36"/>
            <p:cNvSpPr/>
            <p:nvPr/>
          </p:nvSpPr>
          <p:spPr>
            <a:xfrm>
              <a:off x="1578941" y="301355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Oval 37"/>
            <p:cNvSpPr/>
            <p:nvPr/>
          </p:nvSpPr>
          <p:spPr>
            <a:xfrm>
              <a:off x="1731341" y="316595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Oval 38"/>
            <p:cNvSpPr/>
            <p:nvPr/>
          </p:nvSpPr>
          <p:spPr>
            <a:xfrm>
              <a:off x="1203581" y="3428485"/>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Oval 39"/>
            <p:cNvSpPr/>
            <p:nvPr/>
          </p:nvSpPr>
          <p:spPr>
            <a:xfrm>
              <a:off x="1365724" y="3240952"/>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Oval 40"/>
            <p:cNvSpPr/>
            <p:nvPr/>
          </p:nvSpPr>
          <p:spPr>
            <a:xfrm>
              <a:off x="1354541" y="2718566"/>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Oval 41"/>
            <p:cNvSpPr/>
            <p:nvPr/>
          </p:nvSpPr>
          <p:spPr>
            <a:xfrm>
              <a:off x="1070273" y="2894347"/>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Oval 42"/>
            <p:cNvSpPr/>
            <p:nvPr/>
          </p:nvSpPr>
          <p:spPr>
            <a:xfrm>
              <a:off x="1138367" y="3164377"/>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Oval 43"/>
            <p:cNvSpPr/>
            <p:nvPr/>
          </p:nvSpPr>
          <p:spPr>
            <a:xfrm>
              <a:off x="1239524" y="2953468"/>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Oval 44"/>
            <p:cNvSpPr/>
            <p:nvPr/>
          </p:nvSpPr>
          <p:spPr>
            <a:xfrm>
              <a:off x="1203524" y="3042531"/>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Oval 45"/>
            <p:cNvSpPr/>
            <p:nvPr/>
          </p:nvSpPr>
          <p:spPr>
            <a:xfrm>
              <a:off x="1303466" y="3114531"/>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Oval 46"/>
            <p:cNvSpPr/>
            <p:nvPr/>
          </p:nvSpPr>
          <p:spPr>
            <a:xfrm>
              <a:off x="1331000" y="3026826"/>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Oval 47"/>
            <p:cNvSpPr/>
            <p:nvPr/>
          </p:nvSpPr>
          <p:spPr>
            <a:xfrm>
              <a:off x="1415465" y="3043719"/>
              <a:ext cx="7200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 name="Textfeld 3"/>
          <p:cNvSpPr txBox="1">
            <a:spLocks noChangeArrowheads="1"/>
          </p:cNvSpPr>
          <p:nvPr/>
        </p:nvSpPr>
        <p:spPr bwMode="auto">
          <a:xfrm>
            <a:off x="182749" y="6101250"/>
            <a:ext cx="11916887" cy="64611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dirty="0"/>
              <a:t>Tandem Selection: Does it matter which trait is worked with </a:t>
            </a:r>
            <a:r>
              <a:rPr lang="en-GB" altLang="en-US" dirty="0">
                <a:solidFill>
                  <a:srgbClr val="0000FF"/>
                </a:solidFill>
              </a:rPr>
              <a:t>first</a:t>
            </a:r>
            <a:r>
              <a:rPr lang="en-GB" altLang="en-US" dirty="0"/>
              <a:t>, and which trait is worked with </a:t>
            </a:r>
            <a:r>
              <a:rPr lang="en-GB" altLang="en-US" dirty="0">
                <a:solidFill>
                  <a:srgbClr val="0000FF"/>
                </a:solidFill>
              </a:rPr>
              <a:t>second</a:t>
            </a:r>
            <a:r>
              <a:rPr lang="en-GB" altLang="en-US" dirty="0"/>
              <a:t>? Seemingly, </a:t>
            </a:r>
            <a:br>
              <a:rPr lang="en-GB" altLang="en-US" dirty="0"/>
            </a:br>
            <a:r>
              <a:rPr lang="en-GB" altLang="en-US" dirty="0"/>
              <a:t>it does not matter, because the mean values (traits 1 and 2) for the finally selected group of entries are the same.</a:t>
            </a:r>
          </a:p>
        </p:txBody>
      </p:sp>
      <p:sp>
        <p:nvSpPr>
          <p:cNvPr id="6" name="Textfeld 5"/>
          <p:cNvSpPr txBox="1"/>
          <p:nvPr/>
        </p:nvSpPr>
        <p:spPr>
          <a:xfrm>
            <a:off x="64133" y="5446231"/>
            <a:ext cx="782172" cy="461665"/>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11</a:t>
            </a:fld>
            <a:endParaRPr lang="en-GB" sz="2400" dirty="0">
              <a:latin typeface="Arial" panose="020B0604020202020204" pitchFamily="34" charset="0"/>
              <a:cs typeface="Arial" panose="020B0604020202020204" pitchFamily="34" charset="0"/>
            </a:endParaRPr>
          </a:p>
        </p:txBody>
      </p:sp>
      <p:sp>
        <p:nvSpPr>
          <p:cNvPr id="13" name="TextBox 12"/>
          <p:cNvSpPr txBox="1"/>
          <p:nvPr/>
        </p:nvSpPr>
        <p:spPr>
          <a:xfrm>
            <a:off x="7056967" y="754205"/>
            <a:ext cx="5042669" cy="5078313"/>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Imagine you have to find the ultimate best potato clone from a large number of potato clones (several seasons of testing). It is certain-</a:t>
            </a:r>
            <a:r>
              <a:rPr lang="en-GB" dirty="0" err="1">
                <a:latin typeface="Arial" panose="020B0604020202020204" pitchFamily="34" charset="0"/>
                <a:cs typeface="Arial" panose="020B0604020202020204" pitchFamily="34" charset="0"/>
              </a:rPr>
              <a:t>ly</a:t>
            </a:r>
            <a:r>
              <a:rPr lang="en-GB" dirty="0">
                <a:latin typeface="Arial" panose="020B0604020202020204" pitchFamily="34" charset="0"/>
                <a:cs typeface="Arial" panose="020B0604020202020204" pitchFamily="34" charset="0"/>
              </a:rPr>
              <a:t> very tempting to, in the first season, select for the cheapest and ‘simplest’ trait (e.g. time of maturity). The more expensive trait then only needs to be recorded for the selected part of the candidates in the next season(e.g. quality, yield) - saving labour and money. </a:t>
            </a:r>
          </a:p>
          <a:p>
            <a:endParaRPr lang="de-DE"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Imagine that we are, instead, dealing with re-current mass selection. Then the number of candidates could be constant in each genera-</a:t>
            </a:r>
            <a:r>
              <a:rPr lang="en-GB" dirty="0" err="1">
                <a:latin typeface="Arial" panose="020B0604020202020204" pitchFamily="34" charset="0"/>
                <a:cs typeface="Arial" panose="020B0604020202020204" pitchFamily="34" charset="0"/>
              </a:rPr>
              <a:t>tion</a:t>
            </a:r>
            <a:r>
              <a:rPr lang="en-GB" dirty="0">
                <a:latin typeface="Arial" panose="020B0604020202020204" pitchFamily="34" charset="0"/>
                <a:cs typeface="Arial" panose="020B0604020202020204" pitchFamily="34" charset="0"/>
              </a:rPr>
              <a:t> (recombination/multiplication lies between the selection steps). Then you may have the same number of entries for each trait. It is now less obvious which trait to use for the first selection step (first season or phase or cycle). </a:t>
            </a:r>
          </a:p>
        </p:txBody>
      </p:sp>
      <p:sp>
        <p:nvSpPr>
          <p:cNvPr id="50" name="TextBox 49">
            <a:extLst>
              <a:ext uri="{FF2B5EF4-FFF2-40B4-BE49-F238E27FC236}">
                <a16:creationId xmlns:a16="http://schemas.microsoft.com/office/drawing/2014/main" id="{D16097F3-1716-4060-A146-492B8FFB36AD}"/>
              </a:ext>
            </a:extLst>
          </p:cNvPr>
          <p:cNvSpPr txBox="1"/>
          <p:nvPr/>
        </p:nvSpPr>
        <p:spPr>
          <a:xfrm>
            <a:off x="46182" y="443074"/>
            <a:ext cx="6670410"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We neglect season-specific conditions; in a wet season you can not select for drought tolerance etc ...; you see the point. </a:t>
            </a:r>
          </a:p>
        </p:txBody>
      </p:sp>
    </p:spTree>
    <p:extLst>
      <p:ext uri="{BB962C8B-B14F-4D97-AF65-F5344CB8AC3E}">
        <p14:creationId xmlns:p14="http://schemas.microsoft.com/office/powerpoint/2010/main" val="1378253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26988"/>
            <a:ext cx="9144001"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460354" y="2847977"/>
            <a:ext cx="1616695"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1</a:t>
            </a:r>
          </a:p>
        </p:txBody>
      </p:sp>
      <p:sp>
        <p:nvSpPr>
          <p:cNvPr id="7" name="TextBox 6"/>
          <p:cNvSpPr txBox="1"/>
          <p:nvPr/>
        </p:nvSpPr>
        <p:spPr>
          <a:xfrm rot="16200000">
            <a:off x="1365966" y="3855172"/>
            <a:ext cx="172014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2</a:t>
            </a:r>
          </a:p>
        </p:txBody>
      </p:sp>
      <p:sp>
        <p:nvSpPr>
          <p:cNvPr id="8" name="TextBox 7"/>
          <p:cNvSpPr txBox="1"/>
          <p:nvPr/>
        </p:nvSpPr>
        <p:spPr>
          <a:xfrm>
            <a:off x="4636344" y="4955618"/>
            <a:ext cx="1619841"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1</a:t>
            </a:r>
          </a:p>
        </p:txBody>
      </p:sp>
      <p:sp>
        <p:nvSpPr>
          <p:cNvPr id="9" name="TextBox 8"/>
          <p:cNvSpPr txBox="1"/>
          <p:nvPr/>
        </p:nvSpPr>
        <p:spPr>
          <a:xfrm rot="16200000">
            <a:off x="3606995" y="1803730"/>
            <a:ext cx="172014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2</a:t>
            </a:r>
          </a:p>
        </p:txBody>
      </p:sp>
      <p:cxnSp>
        <p:nvCxnSpPr>
          <p:cNvPr id="46" name="Straight Arrow Connector 45"/>
          <p:cNvCxnSpPr/>
          <p:nvPr/>
        </p:nvCxnSpPr>
        <p:spPr>
          <a:xfrm flipV="1">
            <a:off x="1539732" y="2353843"/>
            <a:ext cx="743318" cy="3126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1539732" y="2666508"/>
            <a:ext cx="743318" cy="2949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3780761" y="1899592"/>
            <a:ext cx="517029" cy="121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4009853" y="3733315"/>
            <a:ext cx="517029" cy="121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0" y="16679"/>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Tandem Selection. For which trait do you select in the first season (step)? </a:t>
            </a:r>
          </a:p>
        </p:txBody>
      </p:sp>
      <p:sp>
        <p:nvSpPr>
          <p:cNvPr id="59" name="Textfeld 3"/>
          <p:cNvSpPr txBox="1">
            <a:spLocks noChangeArrowheads="1"/>
          </p:cNvSpPr>
          <p:nvPr/>
        </p:nvSpPr>
        <p:spPr bwMode="auto">
          <a:xfrm>
            <a:off x="77704" y="5799822"/>
            <a:ext cx="12046542"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dirty="0"/>
              <a:t>Tandem Selection: Does it matter which trait is worked with </a:t>
            </a:r>
            <a:r>
              <a:rPr lang="en-GB" altLang="en-US" dirty="0">
                <a:solidFill>
                  <a:srgbClr val="0000FF"/>
                </a:solidFill>
              </a:rPr>
              <a:t>first</a:t>
            </a:r>
            <a:r>
              <a:rPr lang="en-GB" altLang="en-US" dirty="0"/>
              <a:t>, and which trait is worked with </a:t>
            </a:r>
            <a:r>
              <a:rPr lang="en-GB" altLang="en-US" dirty="0">
                <a:solidFill>
                  <a:srgbClr val="0000FF"/>
                </a:solidFill>
              </a:rPr>
              <a:t>second</a:t>
            </a:r>
            <a:r>
              <a:rPr lang="en-GB" altLang="en-US" dirty="0"/>
              <a:t>? In this case, with positive correlation and similar variation for both traits, it apparently does not matter: </a:t>
            </a:r>
            <a:br>
              <a:rPr lang="en-GB" altLang="en-US" dirty="0"/>
            </a:br>
            <a:r>
              <a:rPr lang="en-GB" altLang="en-US" dirty="0"/>
              <a:t>The mean values (traits 1 and 2) for the finally selected group of entries are the seemingly (approx.) same.</a:t>
            </a:r>
          </a:p>
        </p:txBody>
      </p:sp>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12</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6815470" y="985300"/>
            <a:ext cx="5237984"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Traits are positively correlated</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Seemingly, it is irrelevant whether you chose to select first for trait 1 or first for trait 2.</a:t>
            </a:r>
          </a:p>
        </p:txBody>
      </p:sp>
      <p:sp>
        <p:nvSpPr>
          <p:cNvPr id="3" name="TextBox 2"/>
          <p:cNvSpPr txBox="1"/>
          <p:nvPr/>
        </p:nvSpPr>
        <p:spPr>
          <a:xfrm>
            <a:off x="1508654" y="1839526"/>
            <a:ext cx="332845"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rPr>
              <a:t>0</a:t>
            </a:r>
          </a:p>
        </p:txBody>
      </p:sp>
      <p:sp>
        <p:nvSpPr>
          <p:cNvPr id="16" name="TextBox 15"/>
          <p:cNvSpPr txBox="1"/>
          <p:nvPr/>
        </p:nvSpPr>
        <p:spPr>
          <a:xfrm>
            <a:off x="3646487" y="1072610"/>
            <a:ext cx="332845"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rPr>
              <a:t>1</a:t>
            </a:r>
          </a:p>
        </p:txBody>
      </p:sp>
      <p:sp>
        <p:nvSpPr>
          <p:cNvPr id="17" name="TextBox 16"/>
          <p:cNvSpPr txBox="1"/>
          <p:nvPr/>
        </p:nvSpPr>
        <p:spPr>
          <a:xfrm>
            <a:off x="3614338" y="3179452"/>
            <a:ext cx="332845"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rPr>
              <a:t>1</a:t>
            </a:r>
          </a:p>
        </p:txBody>
      </p:sp>
      <p:sp>
        <p:nvSpPr>
          <p:cNvPr id="18" name="TextBox 17"/>
          <p:cNvSpPr txBox="1"/>
          <p:nvPr/>
        </p:nvSpPr>
        <p:spPr>
          <a:xfrm>
            <a:off x="5661227" y="1147452"/>
            <a:ext cx="332845"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rPr>
              <a:t>2</a:t>
            </a:r>
          </a:p>
        </p:txBody>
      </p:sp>
      <p:sp>
        <p:nvSpPr>
          <p:cNvPr id="19" name="TextBox 18"/>
          <p:cNvSpPr txBox="1"/>
          <p:nvPr/>
        </p:nvSpPr>
        <p:spPr>
          <a:xfrm>
            <a:off x="5693882" y="3179452"/>
            <a:ext cx="332845"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rPr>
              <a:t>2</a:t>
            </a:r>
          </a:p>
        </p:txBody>
      </p:sp>
    </p:spTree>
    <p:extLst>
      <p:ext uri="{BB962C8B-B14F-4D97-AF65-F5344CB8AC3E}">
        <p14:creationId xmlns:p14="http://schemas.microsoft.com/office/powerpoint/2010/main" val="2396151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4000" y="72000"/>
            <a:ext cx="9459332" cy="6858000"/>
            <a:chOff x="-56825" y="-166940"/>
            <a:chExt cx="9459332" cy="685800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25" y="-16694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34728" y="972000"/>
              <a:ext cx="9367779" cy="4164065"/>
              <a:chOff x="34728" y="984145"/>
              <a:chExt cx="9367779" cy="4164065"/>
            </a:xfrm>
          </p:grpSpPr>
          <p:grpSp>
            <p:nvGrpSpPr>
              <p:cNvPr id="51" name="Group 50"/>
              <p:cNvGrpSpPr/>
              <p:nvPr/>
            </p:nvGrpSpPr>
            <p:grpSpPr>
              <a:xfrm>
                <a:off x="34728" y="984145"/>
                <a:ext cx="9367779" cy="4164065"/>
                <a:chOff x="34728" y="984145"/>
                <a:chExt cx="9367779" cy="4164065"/>
              </a:xfrm>
            </p:grpSpPr>
            <p:sp>
              <p:nvSpPr>
                <p:cNvPr id="16" name="TextBox 15"/>
                <p:cNvSpPr txBox="1"/>
                <p:nvPr/>
              </p:nvSpPr>
              <p:spPr>
                <a:xfrm>
                  <a:off x="2460354" y="2714894"/>
                  <a:ext cx="1616695"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solidFill>
                        <a:srgbClr val="0000FF"/>
                      </a:solidFill>
                      <a:latin typeface="Arial" panose="020B0604020202020204" pitchFamily="34" charset="0"/>
                      <a:cs typeface="Arial" panose="020B0604020202020204" pitchFamily="34" charset="0"/>
                    </a:rPr>
                    <a:t>Select for trait 1</a:t>
                  </a:r>
                </a:p>
              </p:txBody>
            </p:sp>
            <p:sp>
              <p:nvSpPr>
                <p:cNvPr id="17" name="TextBox 16"/>
                <p:cNvSpPr txBox="1"/>
                <p:nvPr/>
              </p:nvSpPr>
              <p:spPr>
                <a:xfrm rot="16200000">
                  <a:off x="1365966" y="3752140"/>
                  <a:ext cx="172014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solidFill>
                        <a:srgbClr val="FF0000"/>
                      </a:solidFill>
                      <a:latin typeface="Arial" panose="020B0604020202020204" pitchFamily="34" charset="0"/>
                      <a:cs typeface="Arial" panose="020B0604020202020204" pitchFamily="34" charset="0"/>
                    </a:rPr>
                    <a:t>Select for trait 2</a:t>
                  </a:r>
                </a:p>
              </p:txBody>
            </p:sp>
            <p:sp>
              <p:nvSpPr>
                <p:cNvPr id="18" name="TextBox 17"/>
                <p:cNvSpPr txBox="1"/>
                <p:nvPr/>
              </p:nvSpPr>
              <p:spPr>
                <a:xfrm>
                  <a:off x="4636344" y="4809656"/>
                  <a:ext cx="1619841"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1</a:t>
                  </a:r>
                </a:p>
              </p:txBody>
            </p:sp>
            <p:sp>
              <p:nvSpPr>
                <p:cNvPr id="19" name="TextBox 18"/>
                <p:cNvSpPr txBox="1"/>
                <p:nvPr/>
              </p:nvSpPr>
              <p:spPr>
                <a:xfrm rot="16200000">
                  <a:off x="3606995" y="1674940"/>
                  <a:ext cx="172014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solidFill>
                        <a:srgbClr val="FF0000"/>
                      </a:solidFill>
                      <a:latin typeface="Arial" panose="020B0604020202020204" pitchFamily="34" charset="0"/>
                      <a:cs typeface="Arial" panose="020B0604020202020204" pitchFamily="34" charset="0"/>
                    </a:rPr>
                    <a:t>Select for trait 2</a:t>
                  </a:r>
                </a:p>
              </p:txBody>
            </p:sp>
            <p:cxnSp>
              <p:nvCxnSpPr>
                <p:cNvPr id="20" name="Straight Arrow Connector 19"/>
                <p:cNvCxnSpPr/>
                <p:nvPr/>
              </p:nvCxnSpPr>
              <p:spPr>
                <a:xfrm flipV="1">
                  <a:off x="1539732" y="2572114"/>
                  <a:ext cx="743318" cy="312665"/>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1539732" y="2896577"/>
                  <a:ext cx="743318" cy="2949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3780761" y="1899592"/>
                  <a:ext cx="517029" cy="1214"/>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3927267" y="3733315"/>
                  <a:ext cx="517029" cy="121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uppieren 5"/>
                <p:cNvGrpSpPr>
                  <a:grpSpLocks/>
                </p:cNvGrpSpPr>
                <p:nvPr/>
              </p:nvGrpSpPr>
              <p:grpSpPr bwMode="auto">
                <a:xfrm>
                  <a:off x="5386030" y="1799610"/>
                  <a:ext cx="4016477" cy="2132032"/>
                  <a:chOff x="5094768" y="1766723"/>
                  <a:chExt cx="3869720" cy="2171175"/>
                </a:xfrm>
              </p:grpSpPr>
              <p:pic>
                <p:nvPicPr>
                  <p:cNvPr id="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6166" y="1916832"/>
                    <a:ext cx="2208322" cy="2021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Ellipse 2"/>
                  <p:cNvSpPr/>
                  <p:nvPr/>
                </p:nvSpPr>
                <p:spPr>
                  <a:xfrm>
                    <a:off x="5338530" y="1766723"/>
                    <a:ext cx="71447" cy="71387"/>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7" name="Ellipse 4"/>
                  <p:cNvSpPr/>
                  <p:nvPr/>
                </p:nvSpPr>
                <p:spPr>
                  <a:xfrm rot="2684493">
                    <a:off x="7097774" y="2548225"/>
                    <a:ext cx="1660736" cy="575823"/>
                  </a:xfrm>
                  <a:prstGeom prst="ellipse">
                    <a:avLst/>
                  </a:prstGeom>
                  <a:solidFill>
                    <a:srgbClr val="FFFF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8" name="Ellipse 6"/>
                  <p:cNvSpPr/>
                  <p:nvPr/>
                </p:nvSpPr>
                <p:spPr>
                  <a:xfrm>
                    <a:off x="7784825" y="2684647"/>
                    <a:ext cx="71447" cy="7138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9" name="Ellipse 7"/>
                  <p:cNvSpPr/>
                  <p:nvPr/>
                </p:nvSpPr>
                <p:spPr>
                  <a:xfrm>
                    <a:off x="7999521" y="2867229"/>
                    <a:ext cx="71447" cy="72974"/>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0" name="Ellipse 9"/>
                  <p:cNvSpPr/>
                  <p:nvPr/>
                </p:nvSpPr>
                <p:spPr>
                  <a:xfrm>
                    <a:off x="5094768" y="3692041"/>
                    <a:ext cx="71447" cy="7138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pSp>
            <p:cxnSp>
              <p:nvCxnSpPr>
                <p:cNvPr id="31" name="Straight Arrow Connector 30"/>
                <p:cNvCxnSpPr/>
                <p:nvPr/>
              </p:nvCxnSpPr>
              <p:spPr>
                <a:xfrm>
                  <a:off x="6480928" y="2131625"/>
                  <a:ext cx="727452" cy="701454"/>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6480928" y="2997358"/>
                  <a:ext cx="741831" cy="5294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303334" y="3832051"/>
                  <a:ext cx="809921"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Trait 1</a:t>
                  </a:r>
                </a:p>
              </p:txBody>
            </p:sp>
            <p:sp>
              <p:nvSpPr>
                <p:cNvPr id="41" name="TextBox 40"/>
                <p:cNvSpPr txBox="1"/>
                <p:nvPr/>
              </p:nvSpPr>
              <p:spPr>
                <a:xfrm>
                  <a:off x="133299" y="3724936"/>
                  <a:ext cx="922503"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Trait 1</a:t>
                  </a:r>
                </a:p>
              </p:txBody>
            </p:sp>
            <p:sp>
              <p:nvSpPr>
                <p:cNvPr id="42" name="TextBox 41"/>
                <p:cNvSpPr txBox="1"/>
                <p:nvPr/>
              </p:nvSpPr>
              <p:spPr>
                <a:xfrm rot="16200000">
                  <a:off x="-257247" y="1311358"/>
                  <a:ext cx="922503"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Trait 2</a:t>
                  </a:r>
                </a:p>
              </p:txBody>
            </p:sp>
            <p:sp>
              <p:nvSpPr>
                <p:cNvPr id="43" name="TextBox 42"/>
                <p:cNvSpPr txBox="1"/>
                <p:nvPr/>
              </p:nvSpPr>
              <p:spPr>
                <a:xfrm rot="16200000">
                  <a:off x="6841229" y="1396408"/>
                  <a:ext cx="922503"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Trait 2</a:t>
                  </a:r>
                </a:p>
              </p:txBody>
            </p:sp>
            <p:cxnSp>
              <p:nvCxnSpPr>
                <p:cNvPr id="45" name="Straight Arrow Connector 44"/>
                <p:cNvCxnSpPr/>
                <p:nvPr/>
              </p:nvCxnSpPr>
              <p:spPr>
                <a:xfrm flipH="1">
                  <a:off x="7303335" y="2847622"/>
                  <a:ext cx="1005287" cy="35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8291689" y="2830689"/>
                  <a:ext cx="851" cy="95417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4" name="TextBox 33"/>
              <p:cNvSpPr txBox="1"/>
              <p:nvPr/>
            </p:nvSpPr>
            <p:spPr>
              <a:xfrm rot="16200000">
                <a:off x="3606995" y="1803730"/>
                <a:ext cx="172014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Select for trait 2</a:t>
                </a:r>
              </a:p>
            </p:txBody>
          </p:sp>
          <p:cxnSp>
            <p:nvCxnSpPr>
              <p:cNvPr id="37" name="Straight Arrow Connector 36"/>
              <p:cNvCxnSpPr/>
              <p:nvPr/>
            </p:nvCxnSpPr>
            <p:spPr>
              <a:xfrm flipV="1">
                <a:off x="3780761" y="1899592"/>
                <a:ext cx="517029" cy="121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975256" y="1859440"/>
                <a:ext cx="332845" cy="369332"/>
              </a:xfrm>
              <a:prstGeom prst="rect">
                <a:avLst/>
              </a:prstGeom>
              <a:noFill/>
            </p:spPr>
            <p:txBody>
              <a:bodyPr wrap="square" rtlCol="0">
                <a:spAutoFit/>
              </a:bodyPr>
              <a:lstStyle/>
              <a:p>
                <a:r>
                  <a:rPr lang="de-DE" dirty="0">
                    <a:effectLst>
                      <a:outerShdw blurRad="38100" dist="38100" dir="2700000" algn="tl">
                        <a:srgbClr val="000000">
                          <a:alpha val="43137"/>
                        </a:srgbClr>
                      </a:outerShdw>
                    </a:effectLst>
                  </a:rPr>
                  <a:t>0</a:t>
                </a:r>
                <a:endParaRPr lang="en-GB" dirty="0">
                  <a:effectLst>
                    <a:outerShdw blurRad="38100" dist="38100" dir="2700000" algn="tl">
                      <a:srgbClr val="000000">
                        <a:alpha val="43137"/>
                      </a:srgbClr>
                    </a:outerShdw>
                  </a:effectLst>
                </a:endParaRPr>
              </a:p>
            </p:txBody>
          </p:sp>
          <p:sp>
            <p:nvSpPr>
              <p:cNvPr id="39" name="TextBox 38"/>
              <p:cNvSpPr txBox="1"/>
              <p:nvPr/>
            </p:nvSpPr>
            <p:spPr>
              <a:xfrm>
                <a:off x="3268701" y="1111303"/>
                <a:ext cx="332845" cy="369332"/>
              </a:xfrm>
              <a:prstGeom prst="rect">
                <a:avLst/>
              </a:prstGeom>
              <a:noFill/>
            </p:spPr>
            <p:txBody>
              <a:bodyPr wrap="square" rtlCol="0">
                <a:spAutoFit/>
              </a:bodyPr>
              <a:lstStyle/>
              <a:p>
                <a:r>
                  <a:rPr lang="de-DE" dirty="0">
                    <a:effectLst>
                      <a:outerShdw blurRad="38100" dist="38100" dir="2700000" algn="tl">
                        <a:srgbClr val="000000">
                          <a:alpha val="43137"/>
                        </a:srgbClr>
                      </a:outerShdw>
                    </a:effectLst>
                  </a:rPr>
                  <a:t>1</a:t>
                </a:r>
                <a:endParaRPr lang="en-GB" dirty="0">
                  <a:effectLst>
                    <a:outerShdw blurRad="38100" dist="38100" dir="2700000" algn="tl">
                      <a:srgbClr val="000000">
                        <a:alpha val="43137"/>
                      </a:srgbClr>
                    </a:outerShdw>
                  </a:effectLst>
                </a:endParaRPr>
              </a:p>
            </p:txBody>
          </p:sp>
          <p:sp>
            <p:nvSpPr>
              <p:cNvPr id="44" name="TextBox 43"/>
              <p:cNvSpPr txBox="1"/>
              <p:nvPr/>
            </p:nvSpPr>
            <p:spPr>
              <a:xfrm>
                <a:off x="3268700" y="3093590"/>
                <a:ext cx="332845" cy="369332"/>
              </a:xfrm>
              <a:prstGeom prst="rect">
                <a:avLst/>
              </a:prstGeom>
              <a:noFill/>
            </p:spPr>
            <p:txBody>
              <a:bodyPr wrap="square" rtlCol="0">
                <a:spAutoFit/>
              </a:bodyPr>
              <a:lstStyle/>
              <a:p>
                <a:r>
                  <a:rPr lang="de-DE" dirty="0">
                    <a:effectLst>
                      <a:outerShdw blurRad="38100" dist="38100" dir="2700000" algn="tl">
                        <a:srgbClr val="000000">
                          <a:alpha val="43137"/>
                        </a:srgbClr>
                      </a:outerShdw>
                    </a:effectLst>
                  </a:rPr>
                  <a:t>1</a:t>
                </a:r>
                <a:endParaRPr lang="en-GB" dirty="0">
                  <a:effectLst>
                    <a:outerShdw blurRad="38100" dist="38100" dir="2700000" algn="tl">
                      <a:srgbClr val="000000">
                        <a:alpha val="43137"/>
                      </a:srgbClr>
                    </a:outerShdw>
                  </a:effectLst>
                </a:endParaRPr>
              </a:p>
            </p:txBody>
          </p:sp>
          <p:sp>
            <p:nvSpPr>
              <p:cNvPr id="47" name="TextBox 46"/>
              <p:cNvSpPr txBox="1"/>
              <p:nvPr/>
            </p:nvSpPr>
            <p:spPr>
              <a:xfrm>
                <a:off x="5585027" y="1086284"/>
                <a:ext cx="332845" cy="369332"/>
              </a:xfrm>
              <a:prstGeom prst="rect">
                <a:avLst/>
              </a:prstGeom>
              <a:noFill/>
            </p:spPr>
            <p:txBody>
              <a:bodyPr wrap="square" rtlCol="0">
                <a:spAutoFit/>
              </a:bodyPr>
              <a:lstStyle/>
              <a:p>
                <a:r>
                  <a:rPr lang="de-DE" dirty="0">
                    <a:effectLst>
                      <a:outerShdw blurRad="38100" dist="38100" dir="2700000" algn="tl">
                        <a:srgbClr val="000000">
                          <a:alpha val="43137"/>
                        </a:srgbClr>
                      </a:outerShdw>
                    </a:effectLst>
                  </a:rPr>
                  <a:t>2</a:t>
                </a:r>
                <a:endParaRPr lang="en-GB" dirty="0">
                  <a:effectLst>
                    <a:outerShdw blurRad="38100" dist="38100" dir="2700000" algn="tl">
                      <a:srgbClr val="000000">
                        <a:alpha val="43137"/>
                      </a:srgbClr>
                    </a:outerShdw>
                  </a:effectLst>
                </a:endParaRPr>
              </a:p>
            </p:txBody>
          </p:sp>
          <p:sp>
            <p:nvSpPr>
              <p:cNvPr id="48" name="TextBox 47"/>
              <p:cNvSpPr txBox="1"/>
              <p:nvPr/>
            </p:nvSpPr>
            <p:spPr>
              <a:xfrm>
                <a:off x="5636188" y="3307775"/>
                <a:ext cx="332845" cy="369332"/>
              </a:xfrm>
              <a:prstGeom prst="rect">
                <a:avLst/>
              </a:prstGeom>
              <a:noFill/>
            </p:spPr>
            <p:txBody>
              <a:bodyPr wrap="square" rtlCol="0">
                <a:spAutoFit/>
              </a:bodyPr>
              <a:lstStyle/>
              <a:p>
                <a:r>
                  <a:rPr lang="de-DE" dirty="0">
                    <a:effectLst>
                      <a:outerShdw blurRad="38100" dist="38100" dir="2700000" algn="tl">
                        <a:srgbClr val="000000">
                          <a:alpha val="43137"/>
                        </a:srgbClr>
                      </a:outerShdw>
                    </a:effectLst>
                  </a:rPr>
                  <a:t>2</a:t>
                </a:r>
                <a:endParaRPr lang="en-GB" dirty="0">
                  <a:effectLst>
                    <a:outerShdw blurRad="38100" dist="38100" dir="2700000" algn="tl">
                      <a:srgbClr val="000000">
                        <a:alpha val="43137"/>
                      </a:srgbClr>
                    </a:outerShdw>
                  </a:effectLst>
                </a:endParaRPr>
              </a:p>
            </p:txBody>
          </p:sp>
        </p:grpSp>
      </p:grpSp>
      <p:sp>
        <p:nvSpPr>
          <p:cNvPr id="7" name="Textfeld 3"/>
          <p:cNvSpPr txBox="1">
            <a:spLocks noChangeArrowheads="1"/>
          </p:cNvSpPr>
          <p:nvPr/>
        </p:nvSpPr>
        <p:spPr bwMode="auto">
          <a:xfrm>
            <a:off x="34727" y="5799209"/>
            <a:ext cx="12099636"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en-US" dirty="0">
                <a:solidFill>
                  <a:srgbClr val="0000FF"/>
                </a:solidFill>
              </a:rPr>
              <a:t>It markedly matters, if traits are negatively correlated. </a:t>
            </a:r>
            <a:r>
              <a:rPr lang="en-GB" altLang="en-US" dirty="0"/>
              <a:t>What was exploited first gets the higher gain. If we first select for </a:t>
            </a:r>
            <a:r>
              <a:rPr lang="en-GB" altLang="en-US" dirty="0">
                <a:solidFill>
                  <a:srgbClr val="0000FF"/>
                </a:solidFill>
              </a:rPr>
              <a:t>trait 1</a:t>
            </a:r>
            <a:r>
              <a:rPr lang="en-GB" altLang="en-US" dirty="0"/>
              <a:t>, then (1) we fully exploit that trait‘s variation and (2) reduce mean and variation in </a:t>
            </a:r>
            <a:r>
              <a:rPr lang="en-GB" altLang="en-US" dirty="0">
                <a:solidFill>
                  <a:srgbClr val="FF0000"/>
                </a:solidFill>
              </a:rPr>
              <a:t>trait 2</a:t>
            </a:r>
            <a:r>
              <a:rPr lang="en-GB" altLang="en-US" dirty="0"/>
              <a:t>. The second step can, then, not compensate for that first loss. </a:t>
            </a:r>
          </a:p>
        </p:txBody>
      </p:sp>
      <p:sp>
        <p:nvSpPr>
          <p:cNvPr id="2" name="TextBox 1"/>
          <p:cNvSpPr txBox="1"/>
          <p:nvPr/>
        </p:nvSpPr>
        <p:spPr>
          <a:xfrm>
            <a:off x="9351461" y="2326434"/>
            <a:ext cx="274817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Select for trait 1 first: higher gain for trait 1.</a:t>
            </a:r>
          </a:p>
          <a:p>
            <a:r>
              <a:rPr lang="en-GB" dirty="0">
                <a:solidFill>
                  <a:srgbClr val="FF0000"/>
                </a:solidFill>
                <a:latin typeface="Arial" panose="020B0604020202020204" pitchFamily="34" charset="0"/>
                <a:cs typeface="Arial" panose="020B0604020202020204" pitchFamily="34" charset="0"/>
              </a:rPr>
              <a:t>Select for trait 2 first:</a:t>
            </a:r>
          </a:p>
          <a:p>
            <a:r>
              <a:rPr lang="en-GB" dirty="0">
                <a:solidFill>
                  <a:srgbClr val="FF0000"/>
                </a:solidFill>
                <a:latin typeface="Arial" panose="020B0604020202020204" pitchFamily="34" charset="0"/>
                <a:cs typeface="Arial" panose="020B0604020202020204" pitchFamily="34" charset="0"/>
              </a:rPr>
              <a:t>Higher gain for trait 2. </a:t>
            </a:r>
          </a:p>
        </p:txBody>
      </p:sp>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13</a:t>
            </a:fld>
            <a:endParaRPr lang="en-GB" sz="2400" dirty="0">
              <a:latin typeface="Arial" panose="020B0604020202020204" pitchFamily="34" charset="0"/>
              <a:cs typeface="Arial" panose="020B0604020202020204" pitchFamily="34" charset="0"/>
            </a:endParaRPr>
          </a:p>
        </p:txBody>
      </p:sp>
      <p:sp>
        <p:nvSpPr>
          <p:cNvPr id="12" name="TextBox 11"/>
          <p:cNvSpPr txBox="1"/>
          <p:nvPr/>
        </p:nvSpPr>
        <p:spPr>
          <a:xfrm>
            <a:off x="46182" y="55420"/>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Now! </a:t>
            </a:r>
            <a:r>
              <a:rPr lang="en-GB" sz="2400" dirty="0">
                <a:solidFill>
                  <a:srgbClr val="0000FF"/>
                </a:solidFill>
                <a:latin typeface="Arial" panose="020B0604020202020204" pitchFamily="34" charset="0"/>
                <a:cs typeface="Arial" panose="020B0604020202020204" pitchFamily="34" charset="0"/>
              </a:rPr>
              <a:t>Correlation is negative</a:t>
            </a:r>
            <a:r>
              <a:rPr lang="en-GB" sz="2400" dirty="0">
                <a:latin typeface="Arial" panose="020B0604020202020204" pitchFamily="34" charset="0"/>
                <a:cs typeface="Arial" panose="020B0604020202020204" pitchFamily="34" charset="0"/>
              </a:rPr>
              <a:t>. If we select first for </a:t>
            </a:r>
            <a:r>
              <a:rPr lang="en-GB" sz="2400" dirty="0">
                <a:solidFill>
                  <a:srgbClr val="0000FF"/>
                </a:solidFill>
                <a:latin typeface="Arial" panose="020B0604020202020204" pitchFamily="34" charset="0"/>
                <a:cs typeface="Arial" panose="020B0604020202020204" pitchFamily="34" charset="0"/>
              </a:rPr>
              <a:t>trait 1</a:t>
            </a:r>
            <a:r>
              <a:rPr lang="en-GB" sz="2400" dirty="0">
                <a:latin typeface="Arial" panose="020B0604020202020204" pitchFamily="34" charset="0"/>
                <a:cs typeface="Arial" panose="020B0604020202020204" pitchFamily="34" charset="0"/>
              </a:rPr>
              <a:t>, the selected fraction will show a reduction in </a:t>
            </a:r>
            <a:r>
              <a:rPr lang="en-GB" sz="2400" dirty="0">
                <a:solidFill>
                  <a:srgbClr val="FF0000"/>
                </a:solidFill>
                <a:latin typeface="Arial" panose="020B0604020202020204" pitchFamily="34" charset="0"/>
                <a:cs typeface="Arial" panose="020B0604020202020204" pitchFamily="34" charset="0"/>
              </a:rPr>
              <a:t>trait 2</a:t>
            </a:r>
            <a:r>
              <a:rPr lang="en-GB" sz="2400" dirty="0">
                <a:latin typeface="Arial" panose="020B0604020202020204" pitchFamily="34" charset="0"/>
                <a:cs typeface="Arial" panose="020B0604020202020204" pitchFamily="34" charset="0"/>
              </a:rPr>
              <a:t>, which cannot be fully compensated for in the 2nd step. </a:t>
            </a:r>
          </a:p>
        </p:txBody>
      </p:sp>
    </p:spTree>
    <p:extLst>
      <p:ext uri="{BB962C8B-B14F-4D97-AF65-F5344CB8AC3E}">
        <p14:creationId xmlns:p14="http://schemas.microsoft.com/office/powerpoint/2010/main" val="237495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14</a:t>
            </a:fld>
            <a:endParaRPr lang="en-GB" sz="2400" dirty="0"/>
          </a:p>
        </p:txBody>
      </p:sp>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feld 1"/>
          <p:cNvSpPr txBox="1"/>
          <p:nvPr/>
        </p:nvSpPr>
        <p:spPr>
          <a:xfrm>
            <a:off x="220913" y="2176332"/>
            <a:ext cx="11815060" cy="1815882"/>
          </a:xfrm>
          <a:prstGeom prst="rect">
            <a:avLst/>
          </a:prstGeom>
          <a:solidFill>
            <a:srgbClr val="FFFFFF"/>
          </a:solidFill>
        </p:spPr>
        <p:txBody>
          <a:bodyPr wrap="square" rtlCol="0">
            <a:spAutoFit/>
          </a:bodyPr>
          <a:lstStyle/>
          <a:p>
            <a:pPr lvl="0" fontAlgn="base">
              <a:spcBef>
                <a:spcPct val="0"/>
              </a:spcBef>
              <a:spcAft>
                <a:spcPct val="0"/>
              </a:spcAft>
            </a:pPr>
            <a:r>
              <a:rPr kumimoji="0" lang="en-GB" sz="2800" b="0" i="0" u="none" strike="noStrike" kern="0" cap="none" spc="0" normalizeH="0" baseline="0" noProof="0" dirty="0">
                <a:ln>
                  <a:noFill/>
                </a:ln>
                <a:solidFill>
                  <a:srgbClr val="000000"/>
                </a:solidFill>
                <a:effectLst/>
                <a:uLnTx/>
                <a:uFillTx/>
                <a:latin typeface="Arial" charset="0"/>
              </a:rPr>
              <a:t>There is a ranking of the selection approaches when selection for several</a:t>
            </a:r>
            <a:r>
              <a:rPr kumimoji="0" lang="en-GB" sz="2800" b="0" i="0" u="none" strike="noStrike" kern="0" cap="none" spc="0" normalizeH="0" noProof="0" dirty="0">
                <a:ln>
                  <a:noFill/>
                </a:ln>
                <a:solidFill>
                  <a:srgbClr val="000000"/>
                </a:solidFill>
                <a:effectLst/>
                <a:uLnTx/>
                <a:uFillTx/>
                <a:latin typeface="Arial" charset="0"/>
              </a:rPr>
              <a:t> traits ‘simultaneously’, ranking </a:t>
            </a:r>
            <a:r>
              <a:rPr kumimoji="0" lang="en-GB" sz="2800" b="0" i="0" u="none" strike="noStrike" kern="0" cap="none" spc="0" normalizeH="0" baseline="0" noProof="0" dirty="0">
                <a:ln>
                  <a:noFill/>
                </a:ln>
                <a:solidFill>
                  <a:srgbClr val="000000"/>
                </a:solidFill>
                <a:effectLst/>
                <a:uLnTx/>
                <a:uFillTx/>
                <a:latin typeface="Arial" charset="0"/>
              </a:rPr>
              <a:t>for efficiency and effectiveness. </a:t>
            </a:r>
          </a:p>
          <a:p>
            <a:pPr lvl="0" fontAlgn="base">
              <a:spcBef>
                <a:spcPct val="0"/>
              </a:spcBef>
              <a:spcAft>
                <a:spcPct val="0"/>
              </a:spcAft>
            </a:pPr>
            <a:endParaRPr lang="en-GB" sz="2800" kern="0" dirty="0">
              <a:solidFill>
                <a:srgbClr val="000000"/>
              </a:solidFill>
              <a:latin typeface="Arial" charset="0"/>
            </a:endParaRPr>
          </a:p>
          <a:p>
            <a:pPr lvl="0" fontAlgn="base">
              <a:spcBef>
                <a:spcPct val="0"/>
              </a:spcBef>
              <a:spcAft>
                <a:spcPct val="0"/>
              </a:spcAft>
            </a:pPr>
            <a:r>
              <a:rPr lang="en-GB" sz="2800" kern="0" dirty="0">
                <a:solidFill>
                  <a:srgbClr val="0000FF"/>
                </a:solidFill>
                <a:latin typeface="Arial" charset="0"/>
              </a:rPr>
              <a:t>Index Selection   </a:t>
            </a:r>
            <a:r>
              <a:rPr lang="en-GB" sz="2800" kern="0" dirty="0">
                <a:solidFill>
                  <a:srgbClr val="000000"/>
                </a:solidFill>
                <a:latin typeface="Arial" charset="0"/>
              </a:rPr>
              <a:t>&gt;   Independent Culling   &gt;   Tandem Selection</a:t>
            </a:r>
          </a:p>
        </p:txBody>
      </p:sp>
      <p:sp>
        <p:nvSpPr>
          <p:cNvPr id="4" name="Rectangle 3"/>
          <p:cNvSpPr/>
          <p:nvPr/>
        </p:nvSpPr>
        <p:spPr>
          <a:xfrm>
            <a:off x="220913" y="612402"/>
            <a:ext cx="11815060" cy="1200329"/>
          </a:xfrm>
          <a:prstGeom prst="rect">
            <a:avLst/>
          </a:prstGeom>
        </p:spPr>
        <p:txBody>
          <a:bodyPr wrap="square">
            <a:spAutoFit/>
          </a:bodyPr>
          <a:lstStyle/>
          <a:p>
            <a:r>
              <a:rPr lang="en-GB" sz="2400" dirty="0">
                <a:latin typeface="Arial" panose="020B0604020202020204" pitchFamily="34" charset="0"/>
                <a:ea typeface="Times New Roman" panose="02020603050405020304" pitchFamily="18" charset="0"/>
              </a:rPr>
              <a:t>Usually, ‘Index’ denotes the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Smith-Hazel Optimum Index</a:t>
            </a:r>
            <a:r>
              <a:rPr lang="en-GB" sz="2400" dirty="0">
                <a:latin typeface="Arial" panose="020B0604020202020204" pitchFamily="34" charset="0"/>
                <a:ea typeface="Times New Roman" panose="02020603050405020304" pitchFamily="18" charset="0"/>
              </a:rPr>
              <a:t>. </a:t>
            </a:r>
          </a:p>
          <a:p>
            <a:r>
              <a:rPr lang="en-GB" sz="2400" dirty="0">
                <a:latin typeface="Arial" panose="020B0604020202020204" pitchFamily="34" charset="0"/>
                <a:ea typeface="Times New Roman" panose="02020603050405020304" pitchFamily="18" charset="0"/>
              </a:rPr>
              <a:t>(Hazel L.N. 1943: The Genetic Basis for Constructing Selection Indexes. </a:t>
            </a:r>
            <a:br>
              <a:rPr lang="en-GB" sz="2400" dirty="0">
                <a:latin typeface="Arial" panose="020B0604020202020204" pitchFamily="34" charset="0"/>
                <a:ea typeface="Times New Roman" panose="02020603050405020304" pitchFamily="18" charset="0"/>
              </a:rPr>
            </a:br>
            <a:r>
              <a:rPr lang="en-GB" sz="2400" dirty="0">
                <a:latin typeface="Arial" panose="020B0604020202020204" pitchFamily="34" charset="0"/>
                <a:ea typeface="Times New Roman" panose="02020603050405020304" pitchFamily="18" charset="0"/>
              </a:rPr>
              <a:t>Genetics 28:476–490) </a:t>
            </a:r>
            <a:endParaRPr lang="en-GB" sz="2400" dirty="0"/>
          </a:p>
        </p:txBody>
      </p:sp>
    </p:spTree>
    <p:extLst>
      <p:ext uri="{BB962C8B-B14F-4D97-AF65-F5344CB8AC3E}">
        <p14:creationId xmlns:p14="http://schemas.microsoft.com/office/powerpoint/2010/main" val="2495502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6" name="TextBox 3"/>
          <p:cNvSpPr txBox="1"/>
          <p:nvPr/>
        </p:nvSpPr>
        <p:spPr>
          <a:xfrm>
            <a:off x="480140" y="178203"/>
            <a:ext cx="11265034" cy="5386090"/>
          </a:xfrm>
          <a:prstGeom prst="rect">
            <a:avLst/>
          </a:prstGeom>
          <a:noFill/>
          <a:effectLst/>
        </p:spPr>
        <p:txBody>
          <a:bodyPr wrap="square" rtlCol="0">
            <a:spAutoFit/>
          </a:bodyPr>
          <a:lstStyle/>
          <a:p>
            <a:r>
              <a:rPr lang="en-GB" sz="2300" dirty="0">
                <a:latin typeface="Arial" panose="020B0604020202020204" pitchFamily="34" charset="0"/>
                <a:cs typeface="Arial" panose="020B0604020202020204" pitchFamily="34" charset="0"/>
              </a:rPr>
              <a:t>Again: With Index Selection, we calculate an index value I</a:t>
            </a:r>
            <a:r>
              <a:rPr lang="en-GB" sz="2300" baseline="-25000" dirty="0">
                <a:latin typeface="Arial" panose="020B0604020202020204" pitchFamily="34" charset="0"/>
                <a:cs typeface="Arial" panose="020B0604020202020204" pitchFamily="34" charset="0"/>
              </a:rPr>
              <a:t>n</a:t>
            </a:r>
            <a:r>
              <a:rPr lang="en-GB" sz="2300" dirty="0">
                <a:latin typeface="Arial" panose="020B0604020202020204" pitchFamily="34" charset="0"/>
                <a:cs typeface="Arial" panose="020B0604020202020204" pitchFamily="34" charset="0"/>
              </a:rPr>
              <a:t> for each candidate n.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300" dirty="0">
                <a:latin typeface="Arial" panose="020B0604020202020204" pitchFamily="34" charset="0"/>
                <a:cs typeface="Arial" panose="020B0604020202020204" pitchFamily="34" charset="0"/>
              </a:rPr>
              <a:t>E.g. </a:t>
            </a:r>
          </a:p>
          <a:p>
            <a:r>
              <a:rPr lang="en-GB" sz="2300" dirty="0">
                <a:latin typeface="Arial" panose="020B0604020202020204" pitchFamily="34" charset="0"/>
                <a:cs typeface="Arial" panose="020B0604020202020204" pitchFamily="34" charset="0"/>
              </a:rPr>
              <a:t>First 	   entry: I</a:t>
            </a:r>
            <a:r>
              <a:rPr lang="en-GB" sz="2300" baseline="-25000" dirty="0">
                <a:solidFill>
                  <a:srgbClr val="C00000"/>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3</a:t>
            </a:r>
            <a:r>
              <a:rPr lang="en-GB" sz="2300" dirty="0">
                <a:latin typeface="Arial" panose="020B0604020202020204" pitchFamily="34" charset="0"/>
                <a:cs typeface="Arial" panose="020B0604020202020204" pitchFamily="34" charset="0"/>
              </a:rPr>
              <a:t> ∙ Y</a:t>
            </a:r>
            <a:r>
              <a:rPr lang="en-GB" sz="2300" baseline="-25000" dirty="0">
                <a:solidFill>
                  <a:srgbClr val="C00000"/>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∙R</a:t>
            </a:r>
            <a:r>
              <a:rPr lang="en-GB" sz="2300" baseline="-25000" dirty="0">
                <a:solidFill>
                  <a:srgbClr val="C00000"/>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∙Q</a:t>
            </a:r>
            <a:r>
              <a:rPr lang="en-GB" sz="2300" baseline="-25000" dirty="0">
                <a:solidFill>
                  <a:srgbClr val="C00000"/>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½</a:t>
            </a:r>
            <a:r>
              <a:rPr lang="en-GB" sz="2300" dirty="0">
                <a:latin typeface="Arial" panose="020B0604020202020204" pitchFamily="34" charset="0"/>
                <a:cs typeface="Arial" panose="020B0604020202020204" pitchFamily="34" charset="0"/>
              </a:rPr>
              <a:t> ∙ E</a:t>
            </a:r>
            <a:r>
              <a:rPr lang="en-GB" sz="2300" baseline="-25000" dirty="0">
                <a:solidFill>
                  <a:srgbClr val="C00000"/>
                </a:solidFill>
                <a:latin typeface="Arial" panose="020B0604020202020204" pitchFamily="34" charset="0"/>
                <a:cs typeface="Arial" panose="020B0604020202020204" pitchFamily="34" charset="0"/>
              </a:rPr>
              <a:t>1</a:t>
            </a:r>
            <a:r>
              <a:rPr lang="en-GB" sz="2300" baseline="-25000" dirty="0">
                <a:latin typeface="Arial" panose="020B0604020202020204" pitchFamily="34" charset="0"/>
                <a:cs typeface="Arial" panose="020B0604020202020204" pitchFamily="34" charset="0"/>
              </a:rPr>
              <a:t>;</a:t>
            </a:r>
            <a:endParaRPr lang="en-GB" sz="2300" dirty="0">
              <a:latin typeface="Arial" panose="020B0604020202020204" pitchFamily="34" charset="0"/>
              <a:cs typeface="Arial" panose="020B0604020202020204" pitchFamily="34" charset="0"/>
            </a:endParaRPr>
          </a:p>
          <a:p>
            <a:r>
              <a:rPr lang="en-GB" sz="2300" dirty="0">
                <a:latin typeface="Arial" panose="020B0604020202020204" pitchFamily="34" charset="0"/>
                <a:cs typeface="Arial" panose="020B0604020202020204" pitchFamily="34" charset="0"/>
              </a:rPr>
              <a:t>Second entry: I</a:t>
            </a:r>
            <a:r>
              <a:rPr lang="en-GB" sz="2300" baseline="-25000" dirty="0">
                <a:latin typeface="Arial" panose="020B0604020202020204" pitchFamily="34" charset="0"/>
                <a:cs typeface="Arial" panose="020B0604020202020204" pitchFamily="34" charset="0"/>
              </a:rPr>
              <a:t>2</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3</a:t>
            </a:r>
            <a:r>
              <a:rPr lang="en-GB" sz="2300" dirty="0">
                <a:latin typeface="Arial" panose="020B0604020202020204" pitchFamily="34" charset="0"/>
                <a:cs typeface="Arial" panose="020B0604020202020204" pitchFamily="34" charset="0"/>
              </a:rPr>
              <a:t> ∙ Y</a:t>
            </a:r>
            <a:r>
              <a:rPr lang="en-GB" sz="2300" baseline="-25000" dirty="0">
                <a:latin typeface="Arial" panose="020B0604020202020204" pitchFamily="34" charset="0"/>
                <a:cs typeface="Arial" panose="020B0604020202020204" pitchFamily="34" charset="0"/>
              </a:rPr>
              <a:t>2</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∙R</a:t>
            </a:r>
            <a:r>
              <a:rPr lang="en-GB" sz="2300" baseline="-25000" dirty="0">
                <a:latin typeface="Arial" panose="020B0604020202020204" pitchFamily="34" charset="0"/>
                <a:cs typeface="Arial" panose="020B0604020202020204" pitchFamily="34" charset="0"/>
              </a:rPr>
              <a:t>2</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∙Q</a:t>
            </a:r>
            <a:r>
              <a:rPr lang="en-GB" sz="2300" baseline="-25000" dirty="0">
                <a:latin typeface="Arial" panose="020B0604020202020204" pitchFamily="34" charset="0"/>
                <a:cs typeface="Arial" panose="020B0604020202020204" pitchFamily="34" charset="0"/>
              </a:rPr>
              <a:t>2</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½</a:t>
            </a:r>
            <a:r>
              <a:rPr lang="en-GB" sz="2300" dirty="0">
                <a:latin typeface="Arial" panose="020B0604020202020204" pitchFamily="34" charset="0"/>
                <a:cs typeface="Arial" panose="020B0604020202020204" pitchFamily="34" charset="0"/>
              </a:rPr>
              <a:t> ∙ E</a:t>
            </a:r>
            <a:r>
              <a:rPr lang="en-GB" sz="2300" baseline="-25000" dirty="0">
                <a:latin typeface="Arial" panose="020B0604020202020204" pitchFamily="34" charset="0"/>
                <a:cs typeface="Arial" panose="020B0604020202020204" pitchFamily="34" charset="0"/>
              </a:rPr>
              <a:t>2; </a:t>
            </a:r>
          </a:p>
          <a:p>
            <a:r>
              <a:rPr lang="en-GB" sz="2300" dirty="0">
                <a:latin typeface="Arial" panose="020B0604020202020204" pitchFamily="34" charset="0"/>
                <a:cs typeface="Arial" panose="020B0604020202020204" pitchFamily="34" charset="0"/>
              </a:rPr>
              <a:t>Third     entry: I</a:t>
            </a:r>
            <a:r>
              <a:rPr lang="en-GB" sz="2300" baseline="-25000" dirty="0">
                <a:latin typeface="Arial" panose="020B0604020202020204" pitchFamily="34" charset="0"/>
                <a:cs typeface="Arial" panose="020B0604020202020204" pitchFamily="34" charset="0"/>
              </a:rPr>
              <a:t>3  </a:t>
            </a:r>
            <a:r>
              <a:rPr lang="en-GB" sz="2300" dirty="0">
                <a:latin typeface="Arial" panose="020B0604020202020204" pitchFamily="34" charset="0"/>
                <a:cs typeface="Arial" panose="020B0604020202020204" pitchFamily="34" charset="0"/>
              </a:rPr>
              <a:t>= </a:t>
            </a:r>
            <a:r>
              <a:rPr lang="en-GB" sz="2300" dirty="0">
                <a:solidFill>
                  <a:srgbClr val="0000FF"/>
                </a:solidFill>
                <a:latin typeface="Arial" panose="020B0604020202020204" pitchFamily="34" charset="0"/>
                <a:cs typeface="Arial" panose="020B0604020202020204" pitchFamily="34" charset="0"/>
              </a:rPr>
              <a:t>3</a:t>
            </a:r>
            <a:r>
              <a:rPr lang="en-GB" sz="2300" dirty="0">
                <a:latin typeface="Arial" panose="020B0604020202020204" pitchFamily="34" charset="0"/>
                <a:cs typeface="Arial" panose="020B0604020202020204" pitchFamily="34" charset="0"/>
              </a:rPr>
              <a:t> ∙ Y</a:t>
            </a:r>
            <a:r>
              <a:rPr lang="en-GB" sz="2300" baseline="-25000" dirty="0">
                <a:latin typeface="Arial" panose="020B0604020202020204" pitchFamily="34" charset="0"/>
                <a:cs typeface="Arial" panose="020B0604020202020204" pitchFamily="34" charset="0"/>
              </a:rPr>
              <a:t>3</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∙R</a:t>
            </a:r>
            <a:r>
              <a:rPr lang="en-GB" sz="2300" baseline="-25000" dirty="0">
                <a:latin typeface="Arial" panose="020B0604020202020204" pitchFamily="34" charset="0"/>
                <a:cs typeface="Arial" panose="020B0604020202020204" pitchFamily="34" charset="0"/>
              </a:rPr>
              <a:t>3</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∙Q</a:t>
            </a:r>
            <a:r>
              <a:rPr lang="en-GB" sz="2300" baseline="-25000" dirty="0">
                <a:latin typeface="Arial" panose="020B0604020202020204" pitchFamily="34" charset="0"/>
                <a:cs typeface="Arial" panose="020B0604020202020204" pitchFamily="34" charset="0"/>
              </a:rPr>
              <a:t>3</a:t>
            </a:r>
            <a:r>
              <a:rPr lang="en-GB" sz="2300" dirty="0">
                <a:latin typeface="Arial" panose="020B0604020202020204" pitchFamily="34" charset="0"/>
                <a:cs typeface="Arial" panose="020B0604020202020204" pitchFamily="34" charset="0"/>
              </a:rPr>
              <a:t> + </a:t>
            </a:r>
            <a:r>
              <a:rPr lang="en-GB" sz="2300" dirty="0">
                <a:solidFill>
                  <a:srgbClr val="0000FF"/>
                </a:solidFill>
                <a:latin typeface="Arial" panose="020B0604020202020204" pitchFamily="34" charset="0"/>
                <a:cs typeface="Arial" panose="020B0604020202020204" pitchFamily="34" charset="0"/>
              </a:rPr>
              <a:t>½</a:t>
            </a:r>
            <a:r>
              <a:rPr lang="en-GB" sz="2300" dirty="0">
                <a:latin typeface="Arial" panose="020B0604020202020204" pitchFamily="34" charset="0"/>
                <a:cs typeface="Arial" panose="020B0604020202020204" pitchFamily="34" charset="0"/>
              </a:rPr>
              <a:t> ∙ E</a:t>
            </a:r>
            <a:r>
              <a:rPr lang="en-GB" sz="2300" baseline="-25000" dirty="0">
                <a:latin typeface="Arial" panose="020B0604020202020204" pitchFamily="34" charset="0"/>
                <a:cs typeface="Arial" panose="020B0604020202020204" pitchFamily="34" charset="0"/>
              </a:rPr>
              <a:t>3; </a:t>
            </a:r>
            <a:endParaRPr lang="en-GB" sz="1200" baseline="-25000" dirty="0">
              <a:latin typeface="Arial" panose="020B0604020202020204" pitchFamily="34" charset="0"/>
              <a:cs typeface="Arial" panose="020B0604020202020204" pitchFamily="34" charset="0"/>
            </a:endParaRPr>
          </a:p>
          <a:p>
            <a:endParaRPr lang="en-GB" sz="1200" baseline="-25000" dirty="0">
              <a:latin typeface="Arial" panose="020B0604020202020204" pitchFamily="34" charset="0"/>
              <a:cs typeface="Arial" panose="020B0604020202020204" pitchFamily="34" charset="0"/>
            </a:endParaRPr>
          </a:p>
          <a:p>
            <a:r>
              <a:rPr lang="en-GB" sz="2300" dirty="0">
                <a:latin typeface="Arial" panose="020B0604020202020204" pitchFamily="34" charset="0"/>
                <a:cs typeface="Arial" panose="020B0604020202020204" pitchFamily="34" charset="0"/>
              </a:rPr>
              <a:t>Y</a:t>
            </a:r>
            <a:r>
              <a:rPr lang="en-GB" sz="2300" baseline="-25000" dirty="0">
                <a:solidFill>
                  <a:srgbClr val="C00000"/>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 would be the performance of entry </a:t>
            </a:r>
            <a:r>
              <a:rPr lang="en-GB" sz="2300" dirty="0">
                <a:solidFill>
                  <a:srgbClr val="C00000"/>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 in trait Y, </a:t>
            </a:r>
            <a:br>
              <a:rPr lang="en-GB" sz="2300" dirty="0">
                <a:latin typeface="Arial" panose="020B0604020202020204" pitchFamily="34" charset="0"/>
                <a:cs typeface="Arial" panose="020B0604020202020204" pitchFamily="34" charset="0"/>
              </a:rPr>
            </a:br>
            <a:r>
              <a:rPr lang="en-GB" sz="2300" dirty="0">
                <a:latin typeface="Arial" panose="020B0604020202020204" pitchFamily="34" charset="0"/>
                <a:cs typeface="Arial" panose="020B0604020202020204" pitchFamily="34" charset="0"/>
              </a:rPr>
              <a:t>R</a:t>
            </a:r>
            <a:r>
              <a:rPr lang="en-GB" sz="2300" baseline="-25000" dirty="0">
                <a:solidFill>
                  <a:srgbClr val="C00000"/>
                </a:solidFill>
                <a:latin typeface="Arial" panose="020B0604020202020204" pitchFamily="34" charset="0"/>
                <a:cs typeface="Arial" panose="020B0604020202020204" pitchFamily="34" charset="0"/>
              </a:rPr>
              <a:t>1</a:t>
            </a:r>
            <a:r>
              <a:rPr lang="en-GB" sz="2300" baseline="-25000" dirty="0">
                <a:latin typeface="Arial" panose="020B0604020202020204" pitchFamily="34" charset="0"/>
                <a:cs typeface="Arial" panose="020B0604020202020204" pitchFamily="34" charset="0"/>
              </a:rPr>
              <a:t> </a:t>
            </a:r>
            <a:r>
              <a:rPr lang="en-GB" sz="2300" dirty="0">
                <a:latin typeface="Arial" panose="020B0604020202020204" pitchFamily="34" charset="0"/>
                <a:cs typeface="Arial" panose="020B0604020202020204" pitchFamily="34" charset="0"/>
              </a:rPr>
              <a:t>would be the performance of entry </a:t>
            </a:r>
            <a:r>
              <a:rPr lang="en-GB" sz="2300" dirty="0">
                <a:solidFill>
                  <a:srgbClr val="C00000"/>
                </a:solidFill>
                <a:latin typeface="Arial" panose="020B0604020202020204" pitchFamily="34" charset="0"/>
                <a:cs typeface="Arial" panose="020B0604020202020204" pitchFamily="34" charset="0"/>
              </a:rPr>
              <a:t>1</a:t>
            </a:r>
            <a:r>
              <a:rPr lang="en-GB" sz="2300" dirty="0">
                <a:latin typeface="Arial" panose="020B0604020202020204" pitchFamily="34" charset="0"/>
                <a:cs typeface="Arial" panose="020B0604020202020204" pitchFamily="34" charset="0"/>
              </a:rPr>
              <a:t> in trait R, </a:t>
            </a:r>
            <a:r>
              <a:rPr lang="en-GB" sz="2300" i="1" dirty="0">
                <a:latin typeface="Arial" panose="020B0604020202020204" pitchFamily="34" charset="0"/>
                <a:cs typeface="Arial" panose="020B0604020202020204" pitchFamily="34" charset="0"/>
              </a:rPr>
              <a:t>et cetera</a:t>
            </a:r>
            <a:r>
              <a:rPr lang="en-GB" sz="2300"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300" dirty="0">
                <a:latin typeface="Arial" panose="020B0604020202020204" pitchFamily="34" charset="0"/>
                <a:cs typeface="Arial" panose="020B0604020202020204" pitchFamily="34" charset="0"/>
              </a:rPr>
              <a:t>I</a:t>
            </a:r>
            <a:r>
              <a:rPr lang="en-GB" sz="2300" baseline="-25000" dirty="0">
                <a:latin typeface="Arial" panose="020B0604020202020204" pitchFamily="34" charset="0"/>
                <a:cs typeface="Arial" panose="020B0604020202020204" pitchFamily="34" charset="0"/>
              </a:rPr>
              <a:t>n</a:t>
            </a:r>
            <a:r>
              <a:rPr lang="en-GB" sz="2300" dirty="0">
                <a:latin typeface="Arial" panose="020B0604020202020204" pitchFamily="34" charset="0"/>
                <a:cs typeface="Arial" panose="020B0604020202020204" pitchFamily="34" charset="0"/>
              </a:rPr>
              <a:t> = </a:t>
            </a:r>
            <a:r>
              <a:rPr lang="en-GB" sz="23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r>
              <a:rPr lang="en-GB" sz="2300" baseline="-250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a:t>
            </a:r>
            <a:r>
              <a:rPr lang="en-GB" sz="2300" dirty="0" err="1">
                <a:latin typeface="Arial" panose="020B0604020202020204" pitchFamily="34" charset="0"/>
                <a:cs typeface="Arial" panose="020B0604020202020204" pitchFamily="34" charset="0"/>
              </a:rPr>
              <a:t>Y</a:t>
            </a:r>
            <a:r>
              <a:rPr lang="en-GB" sz="2300" baseline="-25000" dirty="0" err="1">
                <a:latin typeface="Arial" panose="020B0604020202020204" pitchFamily="34" charset="0"/>
                <a:cs typeface="Arial" panose="020B0604020202020204" pitchFamily="34" charset="0"/>
              </a:rPr>
              <a:t>n</a:t>
            </a:r>
            <a:r>
              <a:rPr lang="en-GB" sz="2300" dirty="0">
                <a:latin typeface="Arial" panose="020B0604020202020204" pitchFamily="34" charset="0"/>
                <a:cs typeface="Arial" panose="020B0604020202020204" pitchFamily="34" charset="0"/>
              </a:rPr>
              <a:t> + </a:t>
            </a:r>
            <a:r>
              <a:rPr lang="en-GB" sz="23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r>
              <a:rPr lang="en-GB" sz="2300" baseline="-250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t>
            </a:r>
            <a:r>
              <a:rPr lang="en-GB" sz="2300" dirty="0" err="1">
                <a:latin typeface="Arial" panose="020B0604020202020204" pitchFamily="34" charset="0"/>
                <a:cs typeface="Arial" panose="020B0604020202020204" pitchFamily="34" charset="0"/>
              </a:rPr>
              <a:t>R</a:t>
            </a:r>
            <a:r>
              <a:rPr lang="en-GB" sz="2300" baseline="-25000" dirty="0" err="1">
                <a:latin typeface="Arial" panose="020B0604020202020204" pitchFamily="34" charset="0"/>
                <a:cs typeface="Arial" panose="020B0604020202020204" pitchFamily="34" charset="0"/>
              </a:rPr>
              <a:t>n</a:t>
            </a:r>
            <a:r>
              <a:rPr lang="en-GB" sz="2300" dirty="0">
                <a:latin typeface="Arial" panose="020B0604020202020204" pitchFamily="34" charset="0"/>
                <a:cs typeface="Arial" panose="020B0604020202020204" pitchFamily="34" charset="0"/>
              </a:rPr>
              <a:t> + </a:t>
            </a:r>
            <a:r>
              <a:rPr lang="en-GB" sz="23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r>
              <a:rPr lang="en-GB" sz="2300" baseline="-250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a:t>
            </a:r>
            <a:r>
              <a:rPr lang="en-GB" sz="2300" dirty="0" err="1">
                <a:latin typeface="Arial" panose="020B0604020202020204" pitchFamily="34" charset="0"/>
                <a:cs typeface="Arial" panose="020B0604020202020204" pitchFamily="34" charset="0"/>
              </a:rPr>
              <a:t>Q</a:t>
            </a:r>
            <a:r>
              <a:rPr lang="en-GB" sz="2300" baseline="-25000" dirty="0" err="1">
                <a:latin typeface="Arial" panose="020B0604020202020204" pitchFamily="34" charset="0"/>
                <a:cs typeface="Arial" panose="020B0604020202020204" pitchFamily="34" charset="0"/>
              </a:rPr>
              <a:t>n</a:t>
            </a:r>
            <a:r>
              <a:rPr lang="en-GB" sz="2300" baseline="-25000" dirty="0">
                <a:latin typeface="Arial" panose="020B0604020202020204" pitchFamily="34" charset="0"/>
                <a:cs typeface="Arial" panose="020B0604020202020204" pitchFamily="34" charset="0"/>
              </a:rPr>
              <a:t>   </a:t>
            </a:r>
            <a:r>
              <a:rPr lang="en-GB" sz="2300" dirty="0">
                <a:latin typeface="Arial" panose="020B0604020202020204" pitchFamily="34" charset="0"/>
                <a:cs typeface="Arial" panose="020B0604020202020204" pitchFamily="34" charset="0"/>
              </a:rPr>
              <a:t>+ …   for all entries, from first across the n</a:t>
            </a:r>
            <a:r>
              <a:rPr lang="en-GB" sz="2300" baseline="30000" dirty="0">
                <a:latin typeface="Arial" panose="020B0604020202020204" pitchFamily="34" charset="0"/>
                <a:cs typeface="Arial" panose="020B0604020202020204" pitchFamily="34" charset="0"/>
              </a:rPr>
              <a:t>th</a:t>
            </a:r>
            <a:r>
              <a:rPr lang="en-GB" sz="2300" dirty="0">
                <a:latin typeface="Arial" panose="020B0604020202020204" pitchFamily="34" charset="0"/>
                <a:cs typeface="Arial" panose="020B0604020202020204" pitchFamily="34" charset="0"/>
              </a:rPr>
              <a:t> until the last.</a:t>
            </a:r>
            <a:br>
              <a:rPr lang="en-GB" sz="2300" dirty="0">
                <a:latin typeface="Arial" panose="020B0604020202020204" pitchFamily="34" charset="0"/>
                <a:cs typeface="Arial" panose="020B0604020202020204" pitchFamily="34" charset="0"/>
              </a:rPr>
            </a:br>
            <a:r>
              <a:rPr lang="en-GB" sz="2300" dirty="0">
                <a:latin typeface="Arial" panose="020B0604020202020204" pitchFamily="34" charset="0"/>
                <a:cs typeface="Arial" panose="020B0604020202020204" pitchFamily="34" charset="0"/>
              </a:rPr>
              <a:t>      </a:t>
            </a:r>
            <a:r>
              <a:rPr lang="en-GB" sz="23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r>
              <a:rPr lang="en-GB" sz="2300" dirty="0">
                <a:latin typeface="Arial" panose="020B0604020202020204" pitchFamily="34" charset="0"/>
                <a:cs typeface="Arial" panose="020B0604020202020204" pitchFamily="34" charset="0"/>
              </a:rPr>
              <a:t>: </a:t>
            </a:r>
            <a:r>
              <a:rPr lang="en-GB" sz="2300" dirty="0">
                <a:solidFill>
                  <a:srgbClr val="0000FF"/>
                </a:solidFill>
                <a:latin typeface="Arial" panose="020B0604020202020204" pitchFamily="34" charset="0"/>
                <a:cs typeface="Arial" panose="020B0604020202020204" pitchFamily="34" charset="0"/>
              </a:rPr>
              <a:t>weight</a:t>
            </a:r>
            <a:r>
              <a:rPr lang="en-GB" sz="2300" dirty="0">
                <a:latin typeface="Arial" panose="020B0604020202020204" pitchFamily="34" charset="0"/>
                <a:cs typeface="Arial" panose="020B0604020202020204" pitchFamily="34" charset="0"/>
              </a:rPr>
              <a:t> for the traits Y, R, Q, and so on. </a:t>
            </a:r>
            <a:br>
              <a:rPr lang="en-GB" sz="1200" dirty="0">
                <a:latin typeface="Arial" panose="020B0604020202020204" pitchFamily="34" charset="0"/>
                <a:cs typeface="Arial" panose="020B0604020202020204" pitchFamily="34" charset="0"/>
              </a:rPr>
            </a:br>
            <a:endParaRPr lang="en-GB" sz="1200" dirty="0">
              <a:latin typeface="Arial" panose="020B0604020202020204" pitchFamily="34" charset="0"/>
              <a:cs typeface="Arial" panose="020B0604020202020204" pitchFamily="34" charset="0"/>
            </a:endParaRPr>
          </a:p>
          <a:p>
            <a:r>
              <a:rPr lang="en-GB" sz="2300" dirty="0">
                <a:latin typeface="Arial" panose="020B0604020202020204" pitchFamily="34" charset="0"/>
                <a:cs typeface="Arial" panose="020B0604020202020204" pitchFamily="34" charset="0"/>
              </a:rPr>
              <a:t>So, a task is to find the </a:t>
            </a:r>
            <a:r>
              <a:rPr lang="en-GB" sz="23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appropriate</a:t>
            </a:r>
            <a:r>
              <a:rPr lang="en-GB" sz="2300" dirty="0">
                <a:latin typeface="Arial" panose="020B0604020202020204" pitchFamily="34" charset="0"/>
                <a:cs typeface="Arial" panose="020B0604020202020204" pitchFamily="34" charset="0"/>
              </a:rPr>
              <a:t> </a:t>
            </a:r>
            <a:r>
              <a:rPr lang="en-GB" sz="23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r>
              <a:rPr lang="en-GB" sz="2300" dirty="0">
                <a:solidFill>
                  <a:srgbClr val="0000FF"/>
                </a:solidFill>
                <a:latin typeface="Arial" panose="020B0604020202020204" pitchFamily="34" charset="0"/>
                <a:cs typeface="Arial" panose="020B0604020202020204" pitchFamily="34" charset="0"/>
              </a:rPr>
              <a:t>-value</a:t>
            </a:r>
            <a:r>
              <a:rPr lang="en-GB" sz="2300" dirty="0">
                <a:solidFill>
                  <a:srgbClr val="C00000"/>
                </a:solidFill>
                <a:latin typeface="Arial" panose="020B0604020202020204" pitchFamily="34" charset="0"/>
                <a:cs typeface="Arial" panose="020B0604020202020204" pitchFamily="34" charset="0"/>
              </a:rPr>
              <a:t> </a:t>
            </a:r>
            <a:r>
              <a:rPr lang="en-GB" sz="2300" dirty="0">
                <a:latin typeface="Arial" panose="020B0604020202020204" pitchFamily="34" charset="0"/>
                <a:cs typeface="Arial" panose="020B0604020202020204" pitchFamily="34" charset="0"/>
              </a:rPr>
              <a:t>for each trait; to acknowledge </a:t>
            </a:r>
            <a:br>
              <a:rPr lang="en-GB" sz="2300" dirty="0">
                <a:latin typeface="Arial" panose="020B0604020202020204" pitchFamily="34" charset="0"/>
                <a:cs typeface="Arial" panose="020B0604020202020204" pitchFamily="34" charset="0"/>
              </a:rPr>
            </a:br>
            <a:r>
              <a:rPr lang="en-GB" sz="2300" dirty="0">
                <a:latin typeface="Arial" panose="020B0604020202020204" pitchFamily="34" charset="0"/>
                <a:cs typeface="Arial" panose="020B0604020202020204" pitchFamily="34" charset="0"/>
              </a:rPr>
              <a:t>● the different economic values of the traits, </a:t>
            </a:r>
            <a:br>
              <a:rPr lang="en-GB" sz="2300" dirty="0">
                <a:latin typeface="Arial" panose="020B0604020202020204" pitchFamily="34" charset="0"/>
                <a:cs typeface="Arial" panose="020B0604020202020204" pitchFamily="34" charset="0"/>
              </a:rPr>
            </a:br>
            <a:r>
              <a:rPr lang="en-GB" sz="2300" dirty="0">
                <a:latin typeface="Arial" panose="020B0604020202020204" pitchFamily="34" charset="0"/>
                <a:cs typeface="Arial" panose="020B0604020202020204" pitchFamily="34" charset="0"/>
              </a:rPr>
              <a:t>● differences in h²,  </a:t>
            </a:r>
            <a:br>
              <a:rPr lang="en-GB" sz="2300" dirty="0">
                <a:latin typeface="Arial" panose="020B0604020202020204" pitchFamily="34" charset="0"/>
                <a:cs typeface="Arial" panose="020B0604020202020204" pitchFamily="34" charset="0"/>
              </a:rPr>
            </a:br>
            <a:r>
              <a:rPr lang="en-GB" sz="2300" dirty="0">
                <a:latin typeface="Arial" panose="020B0604020202020204" pitchFamily="34" charset="0"/>
                <a:cs typeface="Arial" panose="020B0604020202020204" pitchFamily="34" charset="0"/>
              </a:rPr>
              <a:t>● potential correlations between the traits.</a:t>
            </a:r>
            <a:r>
              <a:rPr lang="en-GB" sz="2400"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p:txBody>
      </p:sp>
      <p:sp>
        <p:nvSpPr>
          <p:cNvPr id="2" name="Textfeld 5"/>
          <p:cNvSpPr txBox="1"/>
          <p:nvPr/>
        </p:nvSpPr>
        <p:spPr>
          <a:xfrm>
            <a:off x="11409830" y="6365558"/>
            <a:ext cx="782172" cy="461665"/>
          </a:xfrm>
          <a:prstGeom prst="rect">
            <a:avLst/>
          </a:prstGeom>
          <a:solidFill>
            <a:schemeClr val="bg1"/>
          </a:solidFill>
        </p:spPr>
        <p:txBody>
          <a:bodyPr wrap="square" rtlCol="0">
            <a:spAutoFit/>
          </a:bodyPr>
          <a:lstStyle/>
          <a:p>
            <a:fld id="{5B255CE3-06F4-4E80-85AD-A0878CDD5C50}" type="slidenum">
              <a:rPr lang="en-GB" sz="2400" smtClean="0"/>
              <a:t>15</a:t>
            </a:fld>
            <a:endParaRPr lang="en-GB" sz="2400" dirty="0"/>
          </a:p>
        </p:txBody>
      </p:sp>
    </p:spTree>
    <p:extLst>
      <p:ext uri="{BB962C8B-B14F-4D97-AF65-F5344CB8AC3E}">
        <p14:creationId xmlns:p14="http://schemas.microsoft.com/office/powerpoint/2010/main" val="1412860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0778" y="141361"/>
            <a:ext cx="11828822" cy="6463308"/>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marL="381000" marR="461010"/>
            <a:r>
              <a:rPr lang="en-GB" sz="2800" dirty="0">
                <a:solidFill>
                  <a:schemeClr val="tx1">
                    <a:lumMod val="50000"/>
                    <a:lumOff val="50000"/>
                  </a:schemeClr>
                </a:solidFill>
                <a:latin typeface="Arial" panose="020B0604020202020204" pitchFamily="34" charset="0"/>
                <a:cs typeface="Arial" panose="020B0604020202020204" pitchFamily="34" charset="0"/>
              </a:rPr>
              <a:t>The default sophisticated Index, called </a:t>
            </a:r>
            <a:r>
              <a:rPr lang="en-GB" sz="2800" dirty="0">
                <a:latin typeface="Arial" panose="020B0604020202020204" pitchFamily="34" charset="0"/>
                <a:cs typeface="Arial" panose="020B0604020202020204" pitchFamily="34" charset="0"/>
              </a:rPr>
              <a:t>‘</a:t>
            </a:r>
            <a:r>
              <a:rPr lang="en-GB" sz="2800" dirty="0">
                <a:solidFill>
                  <a:srgbClr val="0000FF"/>
                </a:solidFill>
                <a:latin typeface="Arial" panose="020B0604020202020204" pitchFamily="34" charset="0"/>
                <a:cs typeface="Arial" panose="020B0604020202020204" pitchFamily="34" charset="0"/>
              </a:rPr>
              <a:t>Optimum Index</a:t>
            </a:r>
            <a:r>
              <a:rPr lang="en-GB" sz="2800" dirty="0">
                <a:latin typeface="Arial" panose="020B0604020202020204" pitchFamily="34" charset="0"/>
                <a:cs typeface="Arial" panose="020B0604020202020204" pitchFamily="34" charset="0"/>
              </a:rPr>
              <a:t>’</a:t>
            </a:r>
            <a:r>
              <a:rPr lang="en-GB" sz="2800" dirty="0">
                <a:solidFill>
                  <a:schemeClr val="tx1">
                    <a:lumMod val="50000"/>
                    <a:lumOff val="50000"/>
                  </a:schemeClr>
                </a:solidFill>
                <a:latin typeface="Arial" panose="020B0604020202020204" pitchFamily="34" charset="0"/>
                <a:cs typeface="Arial" panose="020B0604020202020204" pitchFamily="34" charset="0"/>
              </a:rPr>
              <a:t>, for three  traits Y, R, Q, may look for candidate n like this:</a:t>
            </a:r>
          </a:p>
          <a:p>
            <a:pPr marL="381000" marR="461010"/>
            <a:r>
              <a:rPr lang="en-GB" sz="2800" dirty="0">
                <a:solidFill>
                  <a:schemeClr val="tx1">
                    <a:lumMod val="50000"/>
                    <a:lumOff val="50000"/>
                  </a:schemeClr>
                </a:solidFill>
                <a:latin typeface="Arial" panose="020B0604020202020204" pitchFamily="34" charset="0"/>
                <a:cs typeface="Arial" panose="020B0604020202020204" pitchFamily="34" charset="0"/>
              </a:rPr>
              <a:t>I</a:t>
            </a:r>
            <a:r>
              <a:rPr lang="en-GB" sz="2800" baseline="-25000" dirty="0">
                <a:solidFill>
                  <a:schemeClr val="tx1">
                    <a:lumMod val="50000"/>
                    <a:lumOff val="50000"/>
                  </a:schemeClr>
                </a:solidFill>
                <a:latin typeface="Arial" panose="020B0604020202020204" pitchFamily="34" charset="0"/>
                <a:cs typeface="Arial" panose="020B0604020202020204" pitchFamily="34" charset="0"/>
              </a:rPr>
              <a:t>n</a:t>
            </a:r>
            <a:r>
              <a:rPr lang="en-GB" sz="2800" dirty="0">
                <a:solidFill>
                  <a:schemeClr val="tx1">
                    <a:lumMod val="50000"/>
                    <a:lumOff val="50000"/>
                  </a:schemeClr>
                </a:solidFill>
                <a:latin typeface="Arial" panose="020B0604020202020204" pitchFamily="34" charset="0"/>
                <a:cs typeface="Arial" panose="020B0604020202020204" pitchFamily="34" charset="0"/>
              </a:rPr>
              <a:t> = </a:t>
            </a:r>
            <a:r>
              <a:rPr lang="en-GB" sz="2800" dirty="0" err="1">
                <a:solidFill>
                  <a:srgbClr val="0000FF"/>
                </a:solidFill>
                <a:latin typeface="Arial" panose="020B0604020202020204" pitchFamily="34" charset="0"/>
                <a:cs typeface="Arial" panose="020B0604020202020204" pitchFamily="34" charset="0"/>
              </a:rPr>
              <a:t>b</a:t>
            </a:r>
            <a:r>
              <a:rPr lang="en-GB" sz="2800" baseline="-25000" dirty="0" err="1">
                <a:solidFill>
                  <a:srgbClr val="0000FF"/>
                </a:solidFill>
                <a:latin typeface="Arial" panose="020B0604020202020204" pitchFamily="34" charset="0"/>
                <a:cs typeface="Arial" panose="020B0604020202020204" pitchFamily="34" charset="0"/>
              </a:rPr>
              <a:t>Y</a:t>
            </a:r>
            <a:r>
              <a:rPr lang="en-GB" sz="2800" dirty="0" err="1">
                <a:solidFill>
                  <a:schemeClr val="tx1">
                    <a:lumMod val="50000"/>
                    <a:lumOff val="50000"/>
                  </a:schemeClr>
                </a:solidFill>
                <a:latin typeface="Arial" panose="020B0604020202020204" pitchFamily="34" charset="0"/>
                <a:cs typeface="Arial" panose="020B0604020202020204" pitchFamily="34" charset="0"/>
              </a:rPr>
              <a:t>Y</a:t>
            </a:r>
            <a:r>
              <a:rPr lang="en-GB" sz="2800" baseline="-25000" dirty="0" err="1">
                <a:solidFill>
                  <a:schemeClr val="tx1">
                    <a:lumMod val="50000"/>
                    <a:lumOff val="50000"/>
                  </a:schemeClr>
                </a:solidFill>
                <a:latin typeface="Arial" panose="020B0604020202020204" pitchFamily="34" charset="0"/>
                <a:cs typeface="Arial" panose="020B0604020202020204" pitchFamily="34" charset="0"/>
              </a:rPr>
              <a:t>n</a:t>
            </a:r>
            <a:r>
              <a:rPr lang="en-GB" sz="2800" dirty="0">
                <a:solidFill>
                  <a:schemeClr val="tx1">
                    <a:lumMod val="50000"/>
                    <a:lumOff val="50000"/>
                  </a:schemeClr>
                </a:solidFill>
                <a:latin typeface="Arial" panose="020B0604020202020204" pitchFamily="34" charset="0"/>
                <a:cs typeface="Arial" panose="020B0604020202020204" pitchFamily="34" charset="0"/>
              </a:rPr>
              <a:t> + </a:t>
            </a:r>
            <a:r>
              <a:rPr lang="en-GB" sz="2800" dirty="0" err="1">
                <a:solidFill>
                  <a:srgbClr val="0000FF"/>
                </a:solidFill>
                <a:latin typeface="Arial" panose="020B0604020202020204" pitchFamily="34" charset="0"/>
                <a:cs typeface="Arial" panose="020B0604020202020204" pitchFamily="34" charset="0"/>
              </a:rPr>
              <a:t>b</a:t>
            </a:r>
            <a:r>
              <a:rPr lang="en-GB" sz="2800" baseline="-25000" dirty="0" err="1">
                <a:solidFill>
                  <a:srgbClr val="0000FF"/>
                </a:solidFill>
                <a:latin typeface="Arial" panose="020B0604020202020204" pitchFamily="34" charset="0"/>
                <a:cs typeface="Arial" panose="020B0604020202020204" pitchFamily="34" charset="0"/>
              </a:rPr>
              <a:t>R</a:t>
            </a:r>
            <a:r>
              <a:rPr lang="en-GB" sz="2800" dirty="0">
                <a:solidFill>
                  <a:srgbClr val="0000FF"/>
                </a:solidFill>
                <a:latin typeface="Arial" panose="020B0604020202020204" pitchFamily="34" charset="0"/>
                <a:cs typeface="Arial" panose="020B0604020202020204" pitchFamily="34" charset="0"/>
              </a:rPr>
              <a:t> </a:t>
            </a:r>
            <a:r>
              <a:rPr lang="en-GB" sz="2800" dirty="0">
                <a:solidFill>
                  <a:schemeClr val="tx1">
                    <a:lumMod val="50000"/>
                    <a:lumOff val="50000"/>
                  </a:schemeClr>
                </a:solidFill>
                <a:latin typeface="Arial" panose="020B0604020202020204" pitchFamily="34" charset="0"/>
                <a:cs typeface="Arial" panose="020B0604020202020204" pitchFamily="34" charset="0"/>
              </a:rPr>
              <a:t>R</a:t>
            </a:r>
            <a:r>
              <a:rPr lang="en-GB" sz="2800" baseline="-25000" dirty="0">
                <a:solidFill>
                  <a:schemeClr val="tx1">
                    <a:lumMod val="50000"/>
                    <a:lumOff val="50000"/>
                  </a:schemeClr>
                </a:solidFill>
                <a:latin typeface="Arial" panose="020B0604020202020204" pitchFamily="34" charset="0"/>
                <a:cs typeface="Arial" panose="020B0604020202020204" pitchFamily="34" charset="0"/>
              </a:rPr>
              <a:t>n</a:t>
            </a:r>
            <a:r>
              <a:rPr lang="en-GB" sz="2800" dirty="0">
                <a:solidFill>
                  <a:schemeClr val="tx1">
                    <a:lumMod val="50000"/>
                    <a:lumOff val="50000"/>
                  </a:schemeClr>
                </a:solidFill>
                <a:latin typeface="Arial" panose="020B0604020202020204" pitchFamily="34" charset="0"/>
                <a:cs typeface="Arial" panose="020B0604020202020204" pitchFamily="34" charset="0"/>
              </a:rPr>
              <a:t> + </a:t>
            </a:r>
            <a:r>
              <a:rPr lang="en-GB" sz="2800" dirty="0" err="1">
                <a:solidFill>
                  <a:srgbClr val="0000FF"/>
                </a:solidFill>
                <a:latin typeface="Arial" panose="020B0604020202020204" pitchFamily="34" charset="0"/>
                <a:cs typeface="Arial" panose="020B0604020202020204" pitchFamily="34" charset="0"/>
              </a:rPr>
              <a:t>b</a:t>
            </a:r>
            <a:r>
              <a:rPr lang="en-GB" sz="2800" baseline="-25000" dirty="0" err="1">
                <a:solidFill>
                  <a:srgbClr val="0000FF"/>
                </a:solidFill>
                <a:latin typeface="Arial" panose="020B0604020202020204" pitchFamily="34" charset="0"/>
                <a:cs typeface="Arial" panose="020B0604020202020204" pitchFamily="34" charset="0"/>
              </a:rPr>
              <a:t>Q</a:t>
            </a:r>
            <a:r>
              <a:rPr lang="en-GB" sz="2800" dirty="0">
                <a:solidFill>
                  <a:srgbClr val="0000FF"/>
                </a:solidFill>
                <a:latin typeface="Arial" panose="020B0604020202020204" pitchFamily="34" charset="0"/>
                <a:cs typeface="Arial" panose="020B0604020202020204" pitchFamily="34" charset="0"/>
              </a:rPr>
              <a:t> </a:t>
            </a:r>
            <a:r>
              <a:rPr lang="en-GB" sz="2800" dirty="0" err="1">
                <a:solidFill>
                  <a:schemeClr val="tx1">
                    <a:lumMod val="50000"/>
                    <a:lumOff val="50000"/>
                  </a:schemeClr>
                </a:solidFill>
                <a:latin typeface="Arial" panose="020B0604020202020204" pitchFamily="34" charset="0"/>
                <a:cs typeface="Arial" panose="020B0604020202020204" pitchFamily="34" charset="0"/>
              </a:rPr>
              <a:t>Q</a:t>
            </a:r>
            <a:r>
              <a:rPr lang="en-GB" sz="2800" baseline="-25000" dirty="0" err="1">
                <a:solidFill>
                  <a:schemeClr val="tx1">
                    <a:lumMod val="50000"/>
                    <a:lumOff val="50000"/>
                  </a:schemeClr>
                </a:solidFill>
                <a:latin typeface="Arial" panose="020B0604020202020204" pitchFamily="34" charset="0"/>
                <a:cs typeface="Arial" panose="020B0604020202020204" pitchFamily="34" charset="0"/>
              </a:rPr>
              <a:t>n</a:t>
            </a:r>
            <a:r>
              <a:rPr lang="en-GB" sz="2800" baseline="-25000" dirty="0">
                <a:solidFill>
                  <a:schemeClr val="tx1">
                    <a:lumMod val="50000"/>
                    <a:lumOff val="50000"/>
                  </a:schemeClr>
                </a:solidFill>
                <a:latin typeface="Arial" panose="020B0604020202020204" pitchFamily="34" charset="0"/>
                <a:cs typeface="Arial" panose="020B0604020202020204" pitchFamily="34" charset="0"/>
              </a:rPr>
              <a:t>   </a:t>
            </a:r>
            <a:r>
              <a:rPr lang="en-GB" sz="2800" dirty="0">
                <a:solidFill>
                  <a:schemeClr val="tx1">
                    <a:lumMod val="50000"/>
                    <a:lumOff val="50000"/>
                  </a:schemeClr>
                </a:solidFill>
                <a:latin typeface="Arial" panose="020B0604020202020204" pitchFamily="34" charset="0"/>
                <a:cs typeface="Arial" panose="020B0604020202020204" pitchFamily="34" charset="0"/>
              </a:rPr>
              <a:t>+ … </a:t>
            </a:r>
          </a:p>
          <a:p>
            <a:pPr marL="381000" marR="461010">
              <a:spcAft>
                <a:spcPts val="0"/>
              </a:spcAft>
            </a:pPr>
            <a:r>
              <a:rPr lang="en-GB" sz="2800" dirty="0">
                <a:latin typeface="Arial" panose="020B0604020202020204" pitchFamily="34" charset="0"/>
                <a:ea typeface="Times New Roman" panose="02020603050405020304" pitchFamily="18" charset="0"/>
                <a:cs typeface="Arial" panose="020B0604020202020204" pitchFamily="34" charset="0"/>
              </a:rPr>
              <a:t>There are easier options.</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p>
            <a:pPr marL="381000" marR="461010">
              <a:spcAft>
                <a:spcPts val="0"/>
              </a:spcAft>
            </a:pPr>
            <a:r>
              <a:rPr lang="en-GB" sz="2200" dirty="0">
                <a:latin typeface="Arial" panose="020B0604020202020204" pitchFamily="34" charset="0"/>
                <a:ea typeface="Times New Roman" panose="02020603050405020304" pitchFamily="18" charset="0"/>
                <a:cs typeface="Arial" panose="020B0604020202020204" pitchFamily="34" charset="0"/>
              </a:rPr>
              <a:t> </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p>
            <a:pPr marL="381000" marR="461010">
              <a:spcAft>
                <a:spcPts val="0"/>
              </a:spcAft>
            </a:pPr>
            <a:r>
              <a:rPr lang="en-GB" sz="2800" dirty="0">
                <a:solidFill>
                  <a:srgbClr val="0000FF"/>
                </a:solidFill>
                <a:latin typeface="Arial" panose="020B0604020202020204" pitchFamily="34" charset="0"/>
                <a:ea typeface="Times New Roman" panose="02020603050405020304" pitchFamily="18" charset="0"/>
                <a:cs typeface="Arial" panose="020B0604020202020204" pitchFamily="34" charset="0"/>
              </a:rPr>
              <a:t>Heritability</a:t>
            </a:r>
            <a:r>
              <a:rPr lang="en-GB" sz="2800" dirty="0">
                <a:latin typeface="Arial" panose="020B0604020202020204" pitchFamily="34" charset="0"/>
                <a:ea typeface="Times New Roman" panose="02020603050405020304" pitchFamily="18" charset="0"/>
                <a:cs typeface="Arial" panose="020B0604020202020204" pitchFamily="34" charset="0"/>
              </a:rPr>
              <a:t>-Index. For this, </a:t>
            </a:r>
            <a:r>
              <a:rPr lang="en-GB" sz="2800" dirty="0">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a</a:t>
            </a:r>
            <a:r>
              <a:rPr lang="en-GB" sz="2800" dirty="0">
                <a:solidFill>
                  <a:srgbClr val="0000FF"/>
                </a:solidFill>
                <a:latin typeface="Arial" panose="020B0604020202020204" pitchFamily="34" charset="0"/>
                <a:ea typeface="Times New Roman" panose="02020603050405020304" pitchFamily="18" charset="0"/>
                <a:cs typeface="Arial" panose="020B0604020202020204" pitchFamily="34" charset="0"/>
              </a:rPr>
              <a:t> ∙ h²) </a:t>
            </a:r>
            <a:r>
              <a:rPr lang="en-GB" sz="2800" dirty="0">
                <a:latin typeface="Arial" panose="020B0604020202020204" pitchFamily="34" charset="0"/>
                <a:ea typeface="Times New Roman" panose="02020603050405020304" pitchFamily="18" charset="0"/>
                <a:cs typeface="Arial" panose="020B0604020202020204" pitchFamily="34" charset="0"/>
              </a:rPr>
              <a:t>for each trait. </a:t>
            </a:r>
          </a:p>
          <a:p>
            <a:pPr marL="381000" marR="461010">
              <a:spcAft>
                <a:spcPts val="0"/>
              </a:spcAft>
            </a:pPr>
            <a:r>
              <a:rPr lang="en-GB" sz="2800" dirty="0">
                <a:latin typeface="Arial" panose="020B0604020202020204" pitchFamily="34" charset="0"/>
                <a:ea typeface="Times New Roman" panose="02020603050405020304" pitchFamily="18" charset="0"/>
                <a:cs typeface="Arial" panose="020B0604020202020204" pitchFamily="34" charset="0"/>
              </a:rPr>
              <a:t>The </a:t>
            </a:r>
            <a:r>
              <a:rPr lang="en-GB"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a</a:t>
            </a:r>
            <a:r>
              <a:rPr lang="en-GB" sz="2800" dirty="0">
                <a:latin typeface="Arial" panose="020B0604020202020204" pitchFamily="34" charset="0"/>
                <a:ea typeface="Times New Roman" panose="02020603050405020304" pitchFamily="18" charset="0"/>
                <a:cs typeface="Arial" panose="020B0604020202020204" pitchFamily="34" charset="0"/>
              </a:rPr>
              <a:t>-values is </a:t>
            </a:r>
            <a:r>
              <a:rPr lang="en-GB"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economic</a:t>
            </a:r>
            <a:r>
              <a:rPr lang="en-GB" sz="2800" dirty="0">
                <a:latin typeface="Arial" panose="020B0604020202020204" pitchFamily="34" charset="0"/>
                <a:ea typeface="Times New Roman" panose="02020603050405020304" pitchFamily="18" charset="0"/>
                <a:cs typeface="Arial" panose="020B0604020202020204" pitchFamily="34" charset="0"/>
              </a:rPr>
              <a:t>. Value per unit change in traits (€; $; £;¥; etc.). Use it if traits are not (or weakly) correlated.</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p>
            <a:pPr marL="381000" marR="461010">
              <a:spcAft>
                <a:spcPts val="0"/>
              </a:spcAft>
            </a:pPr>
            <a:r>
              <a:rPr lang="en-GB" sz="2200" dirty="0">
                <a:latin typeface="Arial" panose="020B0604020202020204" pitchFamily="34" charset="0"/>
                <a:ea typeface="Times New Roman" panose="02020603050405020304" pitchFamily="18" charset="0"/>
                <a:cs typeface="Arial" panose="020B0604020202020204" pitchFamily="34" charset="0"/>
              </a:rPr>
              <a:t> </a:t>
            </a:r>
            <a:endParaRPr lang="en-GB" sz="2200" dirty="0">
              <a:effectLst/>
              <a:latin typeface="Arial" panose="020B0604020202020204" pitchFamily="34" charset="0"/>
              <a:ea typeface="Times New Roman" panose="02020603050405020304" pitchFamily="18" charset="0"/>
              <a:cs typeface="Arial" panose="020B0604020202020204" pitchFamily="34" charset="0"/>
            </a:endParaRPr>
          </a:p>
          <a:p>
            <a:pPr marL="381000" marR="461010">
              <a:spcAft>
                <a:spcPts val="0"/>
              </a:spcAft>
            </a:pPr>
            <a:r>
              <a:rPr lang="en-GB" sz="2800" dirty="0">
                <a:solidFill>
                  <a:srgbClr val="0000FF"/>
                </a:solidFill>
                <a:latin typeface="Arial" panose="020B0604020202020204" pitchFamily="34" charset="0"/>
                <a:ea typeface="Times New Roman" panose="02020603050405020304" pitchFamily="18" charset="0"/>
                <a:cs typeface="Arial" panose="020B0604020202020204" pitchFamily="34" charset="0"/>
              </a:rPr>
              <a:t>Base-</a:t>
            </a:r>
            <a:r>
              <a:rPr lang="en-GB" sz="2800" dirty="0">
                <a:latin typeface="Arial" panose="020B0604020202020204" pitchFamily="34" charset="0"/>
                <a:ea typeface="Times New Roman" panose="02020603050405020304" pitchFamily="18" charset="0"/>
                <a:cs typeface="Arial" panose="020B0604020202020204" pitchFamily="34" charset="0"/>
              </a:rPr>
              <a:t>Index. For this, </a:t>
            </a:r>
            <a:r>
              <a:rPr lang="en-GB" sz="2800" dirty="0">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sz="2800" dirty="0">
                <a:solidFill>
                  <a:srgbClr val="C00000"/>
                </a:solidFill>
                <a:latin typeface="Arial" panose="020B0604020202020204" pitchFamily="34" charset="0"/>
                <a:ea typeface="Times New Roman" panose="02020603050405020304" pitchFamily="18" charset="0"/>
                <a:cs typeface="Arial" panose="020B0604020202020204" pitchFamily="34" charset="0"/>
              </a:rPr>
              <a:t>a</a:t>
            </a:r>
            <a:r>
              <a:rPr lang="en-GB" sz="2800" dirty="0">
                <a:latin typeface="Arial" panose="020B0604020202020204" pitchFamily="34" charset="0"/>
                <a:ea typeface="Times New Roman" panose="02020603050405020304" pitchFamily="18" charset="0"/>
                <a:cs typeface="Arial" panose="020B0604020202020204" pitchFamily="34" charset="0"/>
              </a:rPr>
              <a:t>.  Use it if traits are not </a:t>
            </a:r>
            <a:br>
              <a:rPr lang="en-GB" sz="2800" dirty="0">
                <a:latin typeface="Arial" panose="020B0604020202020204" pitchFamily="34" charset="0"/>
                <a:ea typeface="Times New Roman" panose="02020603050405020304" pitchFamily="18" charset="0"/>
                <a:cs typeface="Arial" panose="020B0604020202020204" pitchFamily="34" charset="0"/>
              </a:rPr>
            </a:br>
            <a:r>
              <a:rPr lang="en-GB" sz="2800" dirty="0">
                <a:latin typeface="Arial" panose="020B0604020202020204" pitchFamily="34" charset="0"/>
                <a:ea typeface="Times New Roman" panose="02020603050405020304" pitchFamily="18" charset="0"/>
                <a:cs typeface="Arial" panose="020B0604020202020204" pitchFamily="34" charset="0"/>
              </a:rPr>
              <a:t>(or weakly) correlated and if, moreover, </a:t>
            </a:r>
            <a:r>
              <a:rPr lang="en-GB" sz="2800" dirty="0">
                <a:solidFill>
                  <a:srgbClr val="7030A0"/>
                </a:solidFill>
                <a:latin typeface="Arial" panose="020B0604020202020204" pitchFamily="34" charset="0"/>
                <a:ea typeface="Times New Roman" panose="02020603050405020304" pitchFamily="18" charset="0"/>
                <a:cs typeface="Arial" panose="020B0604020202020204" pitchFamily="34" charset="0"/>
              </a:rPr>
              <a:t>h² of the traits </a:t>
            </a:r>
            <a:br>
              <a:rPr lang="en-GB" sz="2800" dirty="0">
                <a:solidFill>
                  <a:srgbClr val="7030A0"/>
                </a:solidFill>
                <a:latin typeface="Arial" panose="020B0604020202020204" pitchFamily="34" charset="0"/>
                <a:ea typeface="Times New Roman" panose="02020603050405020304" pitchFamily="18" charset="0"/>
                <a:cs typeface="Arial" panose="020B0604020202020204" pitchFamily="34" charset="0"/>
              </a:rPr>
            </a:br>
            <a:r>
              <a:rPr lang="en-GB" sz="2800" dirty="0">
                <a:solidFill>
                  <a:srgbClr val="7030A0"/>
                </a:solidFill>
                <a:latin typeface="Arial" panose="020B0604020202020204" pitchFamily="34" charset="0"/>
                <a:ea typeface="Times New Roman" panose="02020603050405020304" pitchFamily="18" charset="0"/>
                <a:cs typeface="Arial" panose="020B0604020202020204" pitchFamily="34" charset="0"/>
              </a:rPr>
              <a:t>is very similar</a:t>
            </a:r>
            <a:r>
              <a:rPr lang="en-GB" sz="2800" dirty="0">
                <a:latin typeface="Arial" panose="020B0604020202020204" pitchFamily="34" charset="0"/>
                <a:ea typeface="Times New Roman" panose="02020603050405020304" pitchFamily="18" charset="0"/>
                <a:cs typeface="Arial" panose="020B0604020202020204" pitchFamily="34" charset="0"/>
              </a:rPr>
              <a:t>.</a:t>
            </a:r>
          </a:p>
          <a:p>
            <a:pPr marL="381000" marR="461010">
              <a:spcAft>
                <a:spcPts val="0"/>
              </a:spcAft>
            </a:pPr>
            <a:r>
              <a:rPr lang="en-GB"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This</a:t>
            </a:r>
            <a:r>
              <a:rPr lang="en-GB" dirty="0">
                <a:effectLst/>
                <a:latin typeface="Arial" panose="020B0604020202020204" pitchFamily="34" charset="0"/>
                <a:ea typeface="Times New Roman" panose="02020603050405020304" pitchFamily="18" charset="0"/>
                <a:cs typeface="Arial" panose="020B0604020202020204" pitchFamily="34" charset="0"/>
              </a:rPr>
              <a:t> maybe true in data from official trails. With, as usual, 2-3 years and </a:t>
            </a:r>
            <a:br>
              <a:rPr lang="en-GB" dirty="0">
                <a:effectLst/>
                <a:latin typeface="Arial" panose="020B0604020202020204" pitchFamily="34" charset="0"/>
                <a:ea typeface="Times New Roman" panose="02020603050405020304" pitchFamily="18" charset="0"/>
                <a:cs typeface="Arial" panose="020B0604020202020204" pitchFamily="34" charset="0"/>
              </a:rPr>
            </a:br>
            <a:r>
              <a:rPr lang="en-GB" dirty="0">
                <a:effectLst/>
                <a:latin typeface="Arial" panose="020B0604020202020204" pitchFamily="34" charset="0"/>
                <a:ea typeface="Times New Roman" panose="02020603050405020304" pitchFamily="18" charset="0"/>
                <a:cs typeface="Arial" panose="020B0604020202020204" pitchFamily="34" charset="0"/>
              </a:rPr>
              <a:t>10-15 sites per year, r=4, good experiments, we expect h² of yield as </a:t>
            </a:r>
            <a:br>
              <a:rPr lang="en-GB" dirty="0">
                <a:effectLst/>
                <a:latin typeface="Arial" panose="020B0604020202020204" pitchFamily="34" charset="0"/>
                <a:ea typeface="Times New Roman" panose="02020603050405020304" pitchFamily="18" charset="0"/>
                <a:cs typeface="Arial" panose="020B0604020202020204" pitchFamily="34" charset="0"/>
              </a:rPr>
            </a:br>
            <a:r>
              <a:rPr lang="en-GB" dirty="0">
                <a:effectLst/>
                <a:latin typeface="Arial" panose="020B0604020202020204" pitchFamily="34" charset="0"/>
                <a:ea typeface="Times New Roman" panose="02020603050405020304" pitchFamily="18" charset="0"/>
                <a:cs typeface="Arial" panose="020B0604020202020204" pitchFamily="34" charset="0"/>
              </a:rPr>
              <a:t>h²&gt;0.8, and for most other traits h&gt;0.9, hence, h² of all traits is high (hence similar).</a:t>
            </a:r>
            <a:br>
              <a:rPr lang="en-GB" dirty="0">
                <a:effectLst/>
                <a:latin typeface="Arial" panose="020B0604020202020204" pitchFamily="34" charset="0"/>
                <a:ea typeface="Times New Roman" panose="02020603050405020304" pitchFamily="18" charset="0"/>
                <a:cs typeface="Arial" panose="020B0604020202020204" pitchFamily="34" charset="0"/>
              </a:rPr>
            </a:br>
            <a:r>
              <a:rPr lang="en-GB"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rPr>
              <a:t>You may as well use the base index if you assume that correlations are </a:t>
            </a:r>
            <a:r>
              <a:rPr lang="en-GB" dirty="0">
                <a:effectLst/>
                <a:latin typeface="Arial" panose="020B0604020202020204" pitchFamily="34" charset="0"/>
                <a:ea typeface="Times New Roman" panose="02020603050405020304" pitchFamily="18" charset="0"/>
                <a:cs typeface="Arial" panose="020B0604020202020204" pitchFamily="34" charset="0"/>
              </a:rPr>
              <a:t>not</a:t>
            </a:r>
            <a:r>
              <a:rPr lang="en-GB"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rPr>
              <a:t> zero and h²</a:t>
            </a:r>
            <a:br>
              <a:rPr lang="en-GB"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rPr>
            </a:br>
            <a:r>
              <a:rPr lang="en-GB"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rPr>
              <a:t>is </a:t>
            </a:r>
            <a:r>
              <a:rPr lang="en-GB" dirty="0">
                <a:effectLst/>
                <a:latin typeface="Arial" panose="020B0604020202020204" pitchFamily="34" charset="0"/>
                <a:ea typeface="Times New Roman" panose="02020603050405020304" pitchFamily="18" charset="0"/>
                <a:cs typeface="Arial" panose="020B0604020202020204" pitchFamily="34" charset="0"/>
              </a:rPr>
              <a:t>not</a:t>
            </a:r>
            <a:r>
              <a:rPr lang="en-GB"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rPr>
              <a:t> the same for all traits, but you do not have trustworthy estimates of thes</a:t>
            </a: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e values.</a:t>
            </a:r>
            <a:r>
              <a:rPr lang="en-GB" dirty="0">
                <a:solidFill>
                  <a:schemeClr val="tx1">
                    <a:lumMod val="50000"/>
                    <a:lumOff val="50000"/>
                  </a:schemeClr>
                </a:solidFill>
                <a:effectLst/>
                <a:latin typeface="Arial" panose="020B0604020202020204" pitchFamily="34" charset="0"/>
                <a:ea typeface="Times New Roman" panose="02020603050405020304" pitchFamily="18"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pic>
        <p:nvPicPr>
          <p:cNvPr id="5" name="Picture 2" descr="Gener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45613" y="4207933"/>
            <a:ext cx="2210090" cy="221009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659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30" y="6365558"/>
            <a:ext cx="782172" cy="461665"/>
          </a:xfrm>
          <a:prstGeom prst="rect">
            <a:avLst/>
          </a:prstGeom>
          <a:noFill/>
        </p:spPr>
        <p:txBody>
          <a:bodyPr wrap="square" rtlCol="0">
            <a:spAutoFit/>
          </a:bodyPr>
          <a:lstStyle/>
          <a:p>
            <a:fld id="{5B255CE3-06F4-4E80-85AD-A0878CDD5C50}" type="slidenum">
              <a:rPr lang="en-GB" sz="2400" smtClean="0"/>
              <a:t>17</a:t>
            </a:fld>
            <a:endParaRPr lang="en-GB" sz="2400" dirty="0"/>
          </a:p>
        </p:txBody>
      </p:sp>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6" name="TextBox 3"/>
          <p:cNvSpPr txBox="1"/>
          <p:nvPr/>
        </p:nvSpPr>
        <p:spPr>
          <a:xfrm>
            <a:off x="398721" y="334778"/>
            <a:ext cx="11265034" cy="5262979"/>
          </a:xfrm>
          <a:prstGeom prst="rect">
            <a:avLst/>
          </a:prstGeom>
          <a:noFill/>
          <a:effectLst/>
        </p:spPr>
        <p:txBody>
          <a:bodyPr wrap="square" rtlCol="0">
            <a:spAutoFit/>
          </a:bodyPr>
          <a:lstStyle/>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Back to the </a:t>
            </a:r>
            <a:r>
              <a:rPr lang="en-GB" sz="2400" dirty="0">
                <a:solidFill>
                  <a:srgbClr val="0000FF"/>
                </a:solidFill>
                <a:latin typeface="Arial" panose="020B0604020202020204" pitchFamily="34" charset="0"/>
                <a:cs typeface="Arial" panose="020B0604020202020204" pitchFamily="34" charset="0"/>
              </a:rPr>
              <a:t>Optimum Index </a:t>
            </a:r>
            <a:r>
              <a:rPr lang="en-GB" sz="2400" dirty="0">
                <a:latin typeface="Arial" panose="020B0604020202020204" pitchFamily="34" charset="0"/>
                <a:cs typeface="Arial" panose="020B0604020202020204" pitchFamily="34" charset="0"/>
              </a:rPr>
              <a:t>	I</a:t>
            </a:r>
            <a:r>
              <a:rPr lang="en-GB" sz="2400" baseline="-25000" dirty="0">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 </a:t>
            </a:r>
            <a:r>
              <a:rPr lang="en-GB" sz="2400" dirty="0" err="1">
                <a:solidFill>
                  <a:srgbClr val="0000FF"/>
                </a:solidFill>
                <a:latin typeface="Arial" panose="020B0604020202020204" pitchFamily="34" charset="0"/>
                <a:cs typeface="Arial" panose="020B0604020202020204" pitchFamily="34" charset="0"/>
              </a:rPr>
              <a:t>b</a:t>
            </a:r>
            <a:r>
              <a:rPr lang="en-GB" sz="2400" baseline="-25000" dirty="0" err="1">
                <a:solidFill>
                  <a:srgbClr val="0000FF"/>
                </a:solidFill>
                <a:latin typeface="Arial" panose="020B0604020202020204" pitchFamily="34" charset="0"/>
                <a:cs typeface="Arial" panose="020B0604020202020204" pitchFamily="34" charset="0"/>
              </a:rPr>
              <a:t>Y</a:t>
            </a:r>
            <a:r>
              <a:rPr lang="en-GB" sz="2400" dirty="0" err="1">
                <a:latin typeface="Arial" panose="020B0604020202020204" pitchFamily="34" charset="0"/>
                <a:cs typeface="Arial" panose="020B0604020202020204" pitchFamily="34" charset="0"/>
              </a:rPr>
              <a:t>Y</a:t>
            </a:r>
            <a:r>
              <a:rPr lang="en-GB" sz="2400" baseline="-25000" dirty="0" err="1">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 </a:t>
            </a:r>
            <a:r>
              <a:rPr lang="en-GB" sz="2400" dirty="0" err="1">
                <a:solidFill>
                  <a:srgbClr val="0000FF"/>
                </a:solidFill>
                <a:latin typeface="Arial" panose="020B0604020202020204" pitchFamily="34" charset="0"/>
                <a:cs typeface="Arial" panose="020B0604020202020204" pitchFamily="34" charset="0"/>
              </a:rPr>
              <a:t>b</a:t>
            </a:r>
            <a:r>
              <a:rPr lang="en-GB" sz="2400" baseline="-25000" dirty="0" err="1">
                <a:solidFill>
                  <a:srgbClr val="0000FF"/>
                </a:solidFill>
                <a:latin typeface="Arial" panose="020B0604020202020204" pitchFamily="34" charset="0"/>
                <a:cs typeface="Arial" panose="020B0604020202020204" pitchFamily="34" charset="0"/>
              </a:rPr>
              <a:t>R</a:t>
            </a:r>
            <a:r>
              <a:rPr lang="en-GB" sz="2400" dirty="0" err="1">
                <a:latin typeface="Arial" panose="020B0604020202020204" pitchFamily="34" charset="0"/>
                <a:cs typeface="Arial" panose="020B0604020202020204" pitchFamily="34" charset="0"/>
              </a:rPr>
              <a:t>R</a:t>
            </a:r>
            <a:r>
              <a:rPr lang="en-GB" sz="2400" baseline="-25000" dirty="0" err="1">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 </a:t>
            </a:r>
            <a:r>
              <a:rPr lang="en-GB" sz="2400" dirty="0" err="1">
                <a:solidFill>
                  <a:srgbClr val="0000FF"/>
                </a:solidFill>
                <a:latin typeface="Arial" panose="020B0604020202020204" pitchFamily="34" charset="0"/>
                <a:cs typeface="Arial" panose="020B0604020202020204" pitchFamily="34" charset="0"/>
              </a:rPr>
              <a:t>b</a:t>
            </a:r>
            <a:r>
              <a:rPr lang="en-GB" sz="2400" baseline="-25000" dirty="0" err="1">
                <a:solidFill>
                  <a:srgbClr val="0000FF"/>
                </a:solidFill>
                <a:latin typeface="Arial" panose="020B0604020202020204" pitchFamily="34" charset="0"/>
                <a:cs typeface="Arial" panose="020B0604020202020204" pitchFamily="34" charset="0"/>
              </a:rPr>
              <a:t>Q</a:t>
            </a:r>
            <a:r>
              <a:rPr lang="en-GB" sz="2400" dirty="0" err="1">
                <a:latin typeface="Arial" panose="020B0604020202020204" pitchFamily="34" charset="0"/>
                <a:cs typeface="Arial" panose="020B0604020202020204" pitchFamily="34" charset="0"/>
              </a:rPr>
              <a:t>Q</a:t>
            </a:r>
            <a:r>
              <a:rPr lang="en-GB" sz="2400" baseline="-25000" dirty="0" err="1">
                <a:latin typeface="Arial" panose="020B0604020202020204" pitchFamily="34" charset="0"/>
                <a:cs typeface="Arial" panose="020B0604020202020204" pitchFamily="34" charset="0"/>
              </a:rPr>
              <a:t>n</a:t>
            </a:r>
            <a:r>
              <a:rPr lang="en-GB" sz="2400" baseline="-250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 </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Find the correct or, rather, adequate, optimum </a:t>
            </a:r>
            <a:r>
              <a:rPr lang="en-GB" sz="2400" dirty="0">
                <a:solidFill>
                  <a:srgbClr val="0000FF"/>
                </a:solidFill>
                <a:latin typeface="Arial" panose="020B0604020202020204" pitchFamily="34" charset="0"/>
                <a:cs typeface="Arial" panose="020B0604020202020204" pitchFamily="34" charset="0"/>
              </a:rPr>
              <a:t>b</a:t>
            </a:r>
            <a:r>
              <a:rPr lang="en-GB" sz="2400" dirty="0">
                <a:latin typeface="Arial" panose="020B0604020202020204" pitchFamily="34" charset="0"/>
                <a:cs typeface="Arial" panose="020B0604020202020204" pitchFamily="34" charset="0"/>
              </a:rPr>
              <a:t>-value for each trait.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 so-called </a:t>
            </a:r>
          </a:p>
          <a:p>
            <a:r>
              <a:rPr lang="en-GB" sz="2400" dirty="0">
                <a:solidFill>
                  <a:srgbClr val="0000FF"/>
                </a:solidFill>
                <a:latin typeface="Arial" panose="020B0604020202020204" pitchFamily="34" charset="0"/>
                <a:cs typeface="Arial" panose="020B0604020202020204" pitchFamily="34" charset="0"/>
              </a:rPr>
              <a:t>Smith-Hazel-</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Optimum Index </a:t>
            </a:r>
            <a:r>
              <a:rPr lang="en-GB" sz="2400" dirty="0">
                <a:latin typeface="Arial" panose="020B0604020202020204" pitchFamily="34" charset="0"/>
                <a:cs typeface="Arial" panose="020B0604020202020204" pitchFamily="34" charset="0"/>
              </a:rPr>
              <a:t>offers a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scientific approach for this issue.</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DOI 10.1093/genetics/28.6.476</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This approach needs and uses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estimates of Quantitative-Genetic</a:t>
            </a:r>
          </a:p>
          <a:p>
            <a:r>
              <a:rPr lang="en-GB" sz="2400" dirty="0">
                <a:latin typeface="Arial" panose="020B0604020202020204" pitchFamily="34" charset="0"/>
                <a:cs typeface="Arial" panose="020B0604020202020204" pitchFamily="34" charset="0"/>
              </a:rPr>
              <a:t>parameters such as h² and </a:t>
            </a:r>
            <a:r>
              <a:rPr lang="en-GB" sz="2400" dirty="0" err="1">
                <a:latin typeface="Arial" panose="020B0604020202020204" pitchFamily="34" charset="0"/>
                <a:cs typeface="Arial" panose="020B0604020202020204" pitchFamily="34" charset="0"/>
              </a:rPr>
              <a:t>corre</a:t>
            </a:r>
            <a:r>
              <a:rPr lang="en-GB" sz="2400" dirty="0">
                <a:latin typeface="Arial" panose="020B0604020202020204" pitchFamily="34" charset="0"/>
                <a:cs typeface="Arial" panose="020B0604020202020204" pitchFamily="34" charset="0"/>
              </a:rPr>
              <a:t>-</a:t>
            </a:r>
          </a:p>
          <a:p>
            <a:r>
              <a:rPr lang="en-GB" sz="2400" dirty="0" err="1">
                <a:latin typeface="Arial" panose="020B0604020202020204" pitchFamily="34" charset="0"/>
                <a:cs typeface="Arial" panose="020B0604020202020204" pitchFamily="34" charset="0"/>
              </a:rPr>
              <a:t>lations</a:t>
            </a:r>
            <a:r>
              <a:rPr lang="en-GB" sz="2400" dirty="0">
                <a:latin typeface="Arial" panose="020B0604020202020204" pitchFamily="34" charset="0"/>
                <a:cs typeface="Arial" panose="020B0604020202020204" pitchFamily="34" charset="0"/>
              </a:rPr>
              <a:t> between traits.</a:t>
            </a:r>
          </a:p>
        </p:txBody>
      </p:sp>
      <p:pic>
        <p:nvPicPr>
          <p:cNvPr id="4" name="Picture 3"/>
          <p:cNvPicPr>
            <a:picLocks noChangeAspect="1"/>
          </p:cNvPicPr>
          <p:nvPr/>
        </p:nvPicPr>
        <p:blipFill>
          <a:blip r:embed="rId2"/>
          <a:stretch>
            <a:fillRect/>
          </a:stretch>
        </p:blipFill>
        <p:spPr>
          <a:xfrm>
            <a:off x="5948457" y="3748631"/>
            <a:ext cx="5227817" cy="17759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99690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5835" y="1201198"/>
            <a:ext cx="5395192" cy="5395192"/>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425" y="2521686"/>
            <a:ext cx="6112057" cy="4074704"/>
          </a:xfrm>
          <a:prstGeom prst="rect">
            <a:avLst/>
          </a:prstGeom>
          <a:effectLst>
            <a:outerShdw blurRad="50800" dist="38100" dir="2700000" algn="tl" rotWithShape="0">
              <a:prstClr val="black">
                <a:alpha val="40000"/>
              </a:prstClr>
            </a:outerShdw>
          </a:effectLst>
        </p:spPr>
      </p:pic>
      <p:sp>
        <p:nvSpPr>
          <p:cNvPr id="2" name="Textfeld 5"/>
          <p:cNvSpPr txBox="1"/>
          <p:nvPr/>
        </p:nvSpPr>
        <p:spPr>
          <a:xfrm>
            <a:off x="11409830" y="6365558"/>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t>18</a:t>
            </a:fld>
            <a:endParaRPr lang="en-GB" sz="2400" dirty="0"/>
          </a:p>
        </p:txBody>
      </p:sp>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6" name="TextBox 3"/>
          <p:cNvSpPr txBox="1"/>
          <p:nvPr/>
        </p:nvSpPr>
        <p:spPr>
          <a:xfrm>
            <a:off x="96000" y="51977"/>
            <a:ext cx="12026870" cy="2308324"/>
          </a:xfrm>
          <a:prstGeom prst="rect">
            <a:avLst/>
          </a:prstGeom>
          <a:solidFill>
            <a:srgbClr val="FFFFFF">
              <a:alpha val="76078"/>
            </a:srgbClr>
          </a:solidFill>
          <a:effectLst/>
        </p:spPr>
        <p:txBody>
          <a:bodyPr wrap="square" rtlCol="0">
            <a:spAutoFit/>
          </a:bodyPr>
          <a:lstStyle/>
          <a:p>
            <a:r>
              <a:rPr lang="en-GB" sz="2400" dirty="0">
                <a:latin typeface="Arial" panose="020B0604020202020204" pitchFamily="34" charset="0"/>
                <a:cs typeface="Arial" panose="020B0604020202020204" pitchFamily="34" charset="0"/>
              </a:rPr>
              <a:t>This approach uses estimates of Quantitative-Genetic parameters (h²; phenotypic and genetic variances and correlations between traits). These Population Parameters </a:t>
            </a:r>
            <a:r>
              <a:rPr lang="en-GB" sz="2400" dirty="0">
                <a:solidFill>
                  <a:srgbClr val="0000FF"/>
                </a:solidFill>
                <a:latin typeface="Arial" panose="020B0604020202020204" pitchFamily="34" charset="0"/>
                <a:cs typeface="Arial" panose="020B0604020202020204" pitchFamily="34" charset="0"/>
              </a:rPr>
              <a:t>should</a:t>
            </a:r>
            <a:r>
              <a:rPr lang="en-GB" sz="2400" dirty="0">
                <a:latin typeface="Arial" panose="020B0604020202020204" pitchFamily="34" charset="0"/>
                <a:cs typeface="Arial" panose="020B0604020202020204" pitchFamily="34" charset="0"/>
              </a:rPr>
              <a:t> change not or little over a certain period of time, otherwise the approach ‘</a:t>
            </a:r>
            <a:r>
              <a:rPr lang="en-GB" sz="2400" dirty="0" err="1">
                <a:latin typeface="Arial" panose="020B0604020202020204" pitchFamily="34" charset="0"/>
                <a:cs typeface="Arial" panose="020B0604020202020204" pitchFamily="34" charset="0"/>
              </a:rPr>
              <a:t>im-plodes</a:t>
            </a:r>
            <a:r>
              <a:rPr lang="en-GB" sz="2400" dirty="0">
                <a:latin typeface="Arial" panose="020B0604020202020204" pitchFamily="34" charset="0"/>
                <a:cs typeface="Arial" panose="020B0604020202020204" pitchFamily="34" charset="0"/>
              </a:rPr>
              <a:t>’. This approach is oftentimes fine for </a:t>
            </a:r>
            <a:r>
              <a:rPr lang="en-GB" sz="2400" dirty="0">
                <a:solidFill>
                  <a:srgbClr val="0000FF"/>
                </a:solidFill>
                <a:latin typeface="Arial" panose="020B0604020202020204" pitchFamily="34" charset="0"/>
                <a:cs typeface="Arial" panose="020B0604020202020204" pitchFamily="34" charset="0"/>
              </a:rPr>
              <a:t>Animal</a:t>
            </a:r>
            <a:r>
              <a:rPr lang="en-GB" sz="2400" dirty="0">
                <a:latin typeface="Arial" panose="020B0604020202020204" pitchFamily="34" charset="0"/>
                <a:cs typeface="Arial" panose="020B0604020202020204" pitchFamily="34" charset="0"/>
              </a:rPr>
              <a:t> Breeding, where races do gene-</a:t>
            </a:r>
            <a:r>
              <a:rPr lang="en-GB" sz="2400" dirty="0" err="1">
                <a:latin typeface="Arial" panose="020B0604020202020204" pitchFamily="34" charset="0"/>
                <a:cs typeface="Arial" panose="020B0604020202020204" pitchFamily="34" charset="0"/>
              </a:rPr>
              <a:t>tically</a:t>
            </a:r>
            <a:r>
              <a:rPr lang="en-GB" sz="2400" dirty="0">
                <a:latin typeface="Arial" panose="020B0604020202020204" pitchFamily="34" charset="0"/>
                <a:cs typeface="Arial" panose="020B0604020202020204" pitchFamily="34" charset="0"/>
              </a:rPr>
              <a:t> not change fast; and fine for some approaches in </a:t>
            </a:r>
            <a:r>
              <a:rPr lang="en-GB" sz="2400" dirty="0">
                <a:solidFill>
                  <a:srgbClr val="0000FF"/>
                </a:solidFill>
                <a:latin typeface="Arial" panose="020B0604020202020204" pitchFamily="34" charset="0"/>
                <a:cs typeface="Arial" panose="020B0604020202020204" pitchFamily="34" charset="0"/>
              </a:rPr>
              <a:t>Plant</a:t>
            </a:r>
            <a:r>
              <a:rPr lang="en-GB" sz="2400" dirty="0">
                <a:latin typeface="Arial" panose="020B0604020202020204" pitchFamily="34" charset="0"/>
                <a:cs typeface="Arial" panose="020B0604020202020204" pitchFamily="34" charset="0"/>
              </a:rPr>
              <a:t> Breeding, if we deal with large Populations and Germplasm which is not changing too fast.  </a:t>
            </a:r>
          </a:p>
        </p:txBody>
      </p:sp>
    </p:spTree>
    <p:extLst>
      <p:ext uri="{BB962C8B-B14F-4D97-AF65-F5344CB8AC3E}">
        <p14:creationId xmlns:p14="http://schemas.microsoft.com/office/powerpoint/2010/main" val="1293259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182" y="1425405"/>
            <a:ext cx="12053454" cy="5262979"/>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I</a:t>
            </a:r>
            <a:r>
              <a:rPr lang="en-GB" sz="2400" baseline="-25000" dirty="0">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 </a:t>
            </a:r>
            <a:r>
              <a:rPr lang="en-GB" sz="2400" dirty="0">
                <a:solidFill>
                  <a:srgbClr val="0000FF"/>
                </a:solidFill>
                <a:latin typeface="Arial" panose="020B0604020202020204" pitchFamily="34" charset="0"/>
                <a:cs typeface="Arial" panose="020B0604020202020204" pitchFamily="34" charset="0"/>
              </a:rPr>
              <a:t>b</a:t>
            </a:r>
            <a:r>
              <a:rPr lang="en-GB" sz="2400" baseline="-25000" dirty="0">
                <a:solidFill>
                  <a:srgbClr val="0000FF"/>
                </a:solidFill>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Y</a:t>
            </a:r>
            <a:r>
              <a:rPr lang="en-GB" sz="2400" baseline="-25000" dirty="0">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 </a:t>
            </a:r>
            <a:r>
              <a:rPr lang="en-GB" sz="2400" dirty="0">
                <a:solidFill>
                  <a:srgbClr val="0000FF"/>
                </a:solidFill>
                <a:latin typeface="Arial" panose="020B0604020202020204" pitchFamily="34" charset="0"/>
                <a:cs typeface="Arial" panose="020B0604020202020204" pitchFamily="34" charset="0"/>
              </a:rPr>
              <a:t>b</a:t>
            </a:r>
            <a:r>
              <a:rPr lang="en-GB" sz="2400" baseline="-25000" dirty="0">
                <a:solidFill>
                  <a:srgbClr val="0000FF"/>
                </a:solidFill>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R</a:t>
            </a:r>
            <a:r>
              <a:rPr lang="en-GB" sz="2400" baseline="-25000" dirty="0">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 </a:t>
            </a:r>
            <a:r>
              <a:rPr lang="en-GB" sz="2400" dirty="0">
                <a:solidFill>
                  <a:srgbClr val="0000FF"/>
                </a:solidFill>
                <a:latin typeface="Arial" panose="020B0604020202020204" pitchFamily="34" charset="0"/>
                <a:cs typeface="Arial" panose="020B0604020202020204" pitchFamily="34" charset="0"/>
              </a:rPr>
              <a:t>b</a:t>
            </a:r>
            <a:r>
              <a:rPr lang="en-GB" sz="2400" baseline="-25000" dirty="0">
                <a:solidFill>
                  <a:srgbClr val="0000FF"/>
                </a:solidFill>
                <a:latin typeface="Arial" panose="020B0604020202020204" pitchFamily="34" charset="0"/>
                <a:cs typeface="Arial" panose="020B0604020202020204" pitchFamily="34" charset="0"/>
              </a:rPr>
              <a:t>3</a:t>
            </a:r>
            <a:r>
              <a:rPr lang="en-GB" sz="2400" dirty="0">
                <a:latin typeface="Arial" panose="020B0604020202020204" pitchFamily="34" charset="0"/>
                <a:cs typeface="Arial" panose="020B0604020202020204" pitchFamily="34" charset="0"/>
              </a:rPr>
              <a:t>Q</a:t>
            </a:r>
            <a:r>
              <a:rPr lang="en-GB" sz="2400" baseline="-25000" dirty="0">
                <a:latin typeface="Arial" panose="020B0604020202020204" pitchFamily="34" charset="0"/>
                <a:cs typeface="Arial" panose="020B0604020202020204" pitchFamily="34" charset="0"/>
              </a:rPr>
              <a:t>n   </a:t>
            </a:r>
            <a:r>
              <a:rPr lang="en-GB" sz="2400" dirty="0">
                <a:latin typeface="Arial" panose="020B0604020202020204" pitchFamily="34" charset="0"/>
                <a:cs typeface="Arial" panose="020B0604020202020204" pitchFamily="34" charset="0"/>
              </a:rPr>
              <a:t>+ …, </a:t>
            </a:r>
          </a:p>
          <a:p>
            <a:endParaRPr lang="en-GB" dirty="0">
              <a:latin typeface="Arial" panose="020B0604020202020204" pitchFamily="34" charset="0"/>
              <a:cs typeface="Arial" panose="020B0604020202020204" pitchFamily="34" charset="0"/>
            </a:endParaRP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Find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b-value</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for each trait</a:t>
            </a:r>
            <a:r>
              <a:rPr lang="en-GB" dirty="0">
                <a:latin typeface="Arial" panose="020B0604020202020204" pitchFamily="34" charset="0"/>
                <a:cs typeface="Arial" panose="020B0604020202020204" pitchFamily="34" charset="0"/>
              </a:rPr>
              <a:t>. The so-called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Optimum Index (</a:t>
            </a:r>
            <a:r>
              <a:rPr lang="en-GB" dirty="0">
                <a:latin typeface="Arial" panose="020B0604020202020204" pitchFamily="34" charset="0"/>
                <a:cs typeface="Arial" panose="020B0604020202020204" pitchFamily="34" charset="0"/>
              </a:rPr>
              <a:t>Smith, 1936; Hazel , 1943) offers an approach to find these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b-values</a:t>
            </a:r>
            <a:r>
              <a:rPr lang="en-GB" dirty="0">
                <a:latin typeface="Arial" panose="020B0604020202020204" pitchFamily="34" charset="0"/>
                <a:cs typeface="Arial" panose="020B0604020202020204" pitchFamily="34" charset="0"/>
              </a:rPr>
              <a:t>. With this index, candidate ranking is optimized to achieve improvement in the so-called aggregate value or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 value</a:t>
            </a:r>
            <a:r>
              <a:rPr lang="en-GB" dirty="0">
                <a:latin typeface="Arial" panose="020B0604020202020204" pitchFamily="34" charset="0"/>
                <a:cs typeface="Arial" panose="020B0604020202020204" pitchFamily="34" charset="0"/>
              </a:rPr>
              <a: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a:t>
            </a:r>
            <a:r>
              <a:rPr lang="en-GB" dirty="0">
                <a:latin typeface="Arial" panose="020B0604020202020204" pitchFamily="34" charset="0"/>
                <a:cs typeface="Arial" panose="020B0604020202020204" pitchFamily="34" charset="0"/>
              </a:rPr>
              <a:t> importance of traits, genetic correlation between traits and h² values of traits are taken into consideration here. </a:t>
            </a:r>
            <a:r>
              <a:rPr lang="en-GB" dirty="0">
                <a:solidFill>
                  <a:schemeClr val="tx1">
                    <a:lumMod val="50000"/>
                    <a:lumOff val="50000"/>
                  </a:schemeClr>
                </a:solidFill>
                <a:latin typeface="Arial" panose="020B0604020202020204" pitchFamily="34" charset="0"/>
                <a:cs typeface="Arial" panose="020B0604020202020204" pitchFamily="34" charset="0"/>
              </a:rPr>
              <a:t>To some extent we export our </a:t>
            </a:r>
            <a:r>
              <a:rPr lang="en-GB" dirty="0">
                <a:solidFill>
                  <a:srgbClr val="0000FF"/>
                </a:solidFill>
                <a:latin typeface="Arial" panose="020B0604020202020204" pitchFamily="34" charset="0"/>
                <a:cs typeface="Arial" panose="020B0604020202020204" pitchFamily="34" charset="0"/>
              </a:rPr>
              <a:t>b</a:t>
            </a:r>
            <a:r>
              <a:rPr lang="en-GB" dirty="0">
                <a:solidFill>
                  <a:schemeClr val="tx1">
                    <a:lumMod val="50000"/>
                    <a:lumOff val="50000"/>
                  </a:schemeClr>
                </a:solidFill>
                <a:latin typeface="Arial" panose="020B0604020202020204" pitchFamily="34" charset="0"/>
                <a:cs typeface="Arial" panose="020B0604020202020204" pitchFamily="34" charset="0"/>
              </a:rPr>
              <a:t>-problem, since now ... where to find the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solidFill>
                  <a:schemeClr val="tx1">
                    <a:lumMod val="50000"/>
                    <a:lumOff val="50000"/>
                  </a:schemeClr>
                </a:solidFill>
                <a:latin typeface="Arial" panose="020B0604020202020204" pitchFamily="34" charset="0"/>
                <a:cs typeface="Arial" panose="020B0604020202020204" pitchFamily="34" charset="0"/>
              </a:rPr>
              <a:t> data</a:t>
            </a:r>
            <a:r>
              <a:rPr lang="en-GB" dirty="0">
                <a:latin typeface="Arial" panose="020B0604020202020204" pitchFamily="34" charset="0"/>
                <a:cs typeface="Arial" panose="020B0604020202020204" pitchFamily="34" charset="0"/>
              </a:rPr>
              <a:t>? See last page ;-)</a:t>
            </a:r>
          </a:p>
          <a:p>
            <a:r>
              <a:rPr lang="en-GB" dirty="0">
                <a:latin typeface="Arial" panose="020B0604020202020204" pitchFamily="34" charset="0"/>
                <a:cs typeface="Arial" panose="020B0604020202020204" pitchFamily="34" charset="0"/>
              </a:rPr>
              <a:t>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b-values</a:t>
            </a:r>
            <a:r>
              <a:rPr lang="en-GB" dirty="0">
                <a:latin typeface="Arial" panose="020B0604020202020204" pitchFamily="34" charset="0"/>
                <a:cs typeface="Arial" panose="020B0604020202020204" pitchFamily="34" charset="0"/>
              </a:rPr>
              <a:t> are derived by matrix calculation, based on: </a:t>
            </a:r>
          </a:p>
          <a:p>
            <a:r>
              <a:rPr lang="en-GB" dirty="0">
                <a:latin typeface="Arial" panose="020B0604020202020204" pitchFamily="34" charset="0"/>
                <a:cs typeface="Arial" panose="020B0604020202020204" pitchFamily="34" charset="0"/>
              </a:rPr>
              <a:t>Phenotypic variance-covariance matrix </a:t>
            </a:r>
            <a:r>
              <a:rPr lang="en-GB" sz="2000" b="1" dirty="0">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 and on a </a:t>
            </a:r>
          </a:p>
          <a:p>
            <a:r>
              <a:rPr lang="en-GB" dirty="0">
                <a:latin typeface="Arial" panose="020B0604020202020204" pitchFamily="34" charset="0"/>
                <a:cs typeface="Arial" panose="020B0604020202020204" pitchFamily="34" charset="0"/>
              </a:rPr>
              <a:t>Genotypic   variance-covariance matrix </a:t>
            </a:r>
            <a:r>
              <a:rPr lang="en-GB" sz="2000" b="1" dirty="0">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and on 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vector for the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a:t>
            </a:r>
            <a:r>
              <a:rPr lang="en-GB" dirty="0">
                <a:latin typeface="Arial" panose="020B0604020202020204" pitchFamily="34" charset="0"/>
                <a:cs typeface="Arial" panose="020B0604020202020204" pitchFamily="34" charset="0"/>
              </a:rPr>
              <a:t> values of traits </a:t>
            </a:r>
            <a:r>
              <a:rPr lang="en-GB" b="1" dirty="0">
                <a:solidFill>
                  <a:srgbClr val="C0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and on 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vector for the Index weights </a:t>
            </a:r>
            <a:r>
              <a:rPr lang="en-GB" b="1"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for each trait.</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sz="2400" dirty="0" err="1">
                <a:latin typeface="Arial" panose="020B0604020202020204" pitchFamily="34" charset="0"/>
                <a:cs typeface="Arial" panose="020B0604020202020204" pitchFamily="34" charset="0"/>
              </a:rPr>
              <a:t>P</a:t>
            </a:r>
            <a:r>
              <a:rPr lang="en-GB" sz="2400" dirty="0" err="1">
                <a:solidFill>
                  <a:srgbClr val="0000FF"/>
                </a:solidFill>
                <a:latin typeface="Arial" panose="020B0604020202020204" pitchFamily="34" charset="0"/>
                <a:cs typeface="Arial" panose="020B0604020202020204" pitchFamily="34" charset="0"/>
              </a:rPr>
              <a:t>b</a:t>
            </a:r>
            <a:r>
              <a:rPr lang="en-GB" sz="2400" dirty="0">
                <a:latin typeface="Arial" panose="020B0604020202020204" pitchFamily="34" charset="0"/>
                <a:cs typeface="Arial" panose="020B0604020202020204" pitchFamily="34" charset="0"/>
              </a:rPr>
              <a:t> = G</a:t>
            </a:r>
            <a:r>
              <a:rPr lang="en-GB" sz="2400" dirty="0">
                <a:solidFill>
                  <a:srgbClr val="C00000"/>
                </a:solidFill>
                <a:latin typeface="Arial" panose="020B0604020202020204" pitchFamily="34" charset="0"/>
                <a:cs typeface="Arial" panose="020B0604020202020204" pitchFamily="34" charset="0"/>
              </a:rPr>
              <a:t>a</a:t>
            </a:r>
            <a:r>
              <a:rPr lang="en-GB" sz="2400" dirty="0">
                <a:latin typeface="Arial" panose="020B0604020202020204" pitchFamily="34" charset="0"/>
                <a:cs typeface="Arial" panose="020B0604020202020204" pitchFamily="34" charset="0"/>
              </a:rPr>
              <a:t>   =&gt;   </a:t>
            </a:r>
            <a:r>
              <a:rPr lang="en-GB" sz="26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 </a:t>
            </a:r>
            <a:r>
              <a:rPr lang="en-GB" sz="2400" dirty="0">
                <a:latin typeface="Arial" panose="020B0604020202020204" pitchFamily="34" charset="0"/>
                <a:cs typeface="Arial" panose="020B0604020202020204" pitchFamily="34" charset="0"/>
              </a:rPr>
              <a:t> = P</a:t>
            </a:r>
            <a:r>
              <a:rPr lang="en-GB" sz="2400" baseline="30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G </a:t>
            </a:r>
            <a:r>
              <a:rPr lang="en-GB" sz="2400" dirty="0">
                <a:solidFill>
                  <a:srgbClr val="C00000"/>
                </a:solidFill>
                <a:latin typeface="Arial" panose="020B0604020202020204" pitchFamily="34" charset="0"/>
                <a:cs typeface="Arial" panose="020B0604020202020204" pitchFamily="34" charset="0"/>
              </a:rPr>
              <a:t>a</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a:t>
            </a:r>
            <a:r>
              <a:rPr lang="en-GB" sz="2400" baseline="30000" dirty="0">
                <a:latin typeface="Arial" panose="020B0604020202020204" pitchFamily="34" charset="0"/>
                <a:cs typeface="Arial" panose="020B0604020202020204" pitchFamily="34" charset="0"/>
              </a:rPr>
              <a:t>-1 </a:t>
            </a:r>
            <a:r>
              <a:rPr lang="en-GB" sz="2400" dirty="0">
                <a:solidFill>
                  <a:schemeClr val="tx1">
                    <a:lumMod val="50000"/>
                    <a:lumOff val="50000"/>
                  </a:schemeClr>
                </a:solidFill>
                <a:latin typeface="Arial" panose="020B0604020202020204" pitchFamily="34" charset="0"/>
                <a:cs typeface="Arial" panose="020B0604020202020204" pitchFamily="34" charset="0"/>
              </a:rPr>
              <a:t>is, by the way, the inverse of the matrix </a:t>
            </a:r>
            <a:r>
              <a:rPr lang="en-GB" sz="2400" dirty="0">
                <a:latin typeface="Arial" panose="020B0604020202020204" pitchFamily="34" charset="0"/>
                <a:cs typeface="Arial" panose="020B0604020202020204" pitchFamily="34" charset="0"/>
              </a:rPr>
              <a:t>P</a:t>
            </a:r>
            <a:r>
              <a:rPr lang="en-GB" sz="2400" dirty="0">
                <a:solidFill>
                  <a:schemeClr val="tx1">
                    <a:lumMod val="50000"/>
                    <a:lumOff val="50000"/>
                  </a:schemeClr>
                </a:solidFill>
                <a:latin typeface="Arial" panose="020B0604020202020204" pitchFamily="34" charset="0"/>
                <a:cs typeface="Arial" panose="020B0604020202020204" pitchFamily="34" charset="0"/>
              </a:rPr>
              <a:t> (phenotypic variance-covariance matrix)</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2" name="TextBox 11"/>
          <p:cNvSpPr txBox="1"/>
          <p:nvPr/>
        </p:nvSpPr>
        <p:spPr>
          <a:xfrm>
            <a:off x="46182" y="55420"/>
            <a:ext cx="1205345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Accept the ‘existence’ of a </a:t>
            </a:r>
            <a:r>
              <a:rPr lang="en-GB" sz="2400" dirty="0">
                <a:solidFill>
                  <a:srgbClr val="0000FF"/>
                </a:solidFill>
                <a:latin typeface="Arial" panose="020B0604020202020204" pitchFamily="34" charset="0"/>
                <a:cs typeface="Arial" panose="020B0604020202020204" pitchFamily="34" charset="0"/>
              </a:rPr>
              <a:t>genetic variance </a:t>
            </a:r>
            <a:r>
              <a:rPr lang="en-GB" sz="2400" dirty="0">
                <a:latin typeface="Arial" panose="020B0604020202020204" pitchFamily="34" charset="0"/>
                <a:cs typeface="Arial" panose="020B0604020202020204" pitchFamily="34" charset="0"/>
              </a:rPr>
              <a:t>component; </a:t>
            </a:r>
            <a:r>
              <a:rPr lang="en-GB" sz="2400" dirty="0">
                <a:solidFill>
                  <a:schemeClr val="tx1">
                    <a:lumMod val="50000"/>
                    <a:lumOff val="50000"/>
                  </a:schemeClr>
                </a:solidFill>
                <a:latin typeface="Arial" panose="020B0604020202020204" pitchFamily="34" charset="0"/>
                <a:cs typeface="Arial" panose="020B0604020202020204" pitchFamily="34" charset="0"/>
              </a:rPr>
              <a:t>that share of the phenotypic variance which is due to genetic differences</a:t>
            </a:r>
            <a:r>
              <a:rPr lang="en-GB" sz="2400" dirty="0">
                <a:latin typeface="Arial" panose="020B0604020202020204" pitchFamily="34" charset="0"/>
                <a:cs typeface="Arial" panose="020B0604020202020204" pitchFamily="34" charset="0"/>
              </a:rPr>
              <a:t>. Accept the ‘existence’ of a </a:t>
            </a:r>
            <a:r>
              <a:rPr lang="en-GB" sz="2400" dirty="0">
                <a:solidFill>
                  <a:srgbClr val="0000FF"/>
                </a:solidFill>
                <a:latin typeface="Arial" panose="020B0604020202020204" pitchFamily="34" charset="0"/>
                <a:cs typeface="Arial" panose="020B0604020202020204" pitchFamily="34" charset="0"/>
              </a:rPr>
              <a:t>genetic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a:t>
            </a:r>
            <a:r>
              <a:rPr lang="en-GB" sz="2400" dirty="0">
                <a:solidFill>
                  <a:srgbClr val="0000FF"/>
                </a:solidFill>
                <a:latin typeface="Arial" panose="020B0604020202020204" pitchFamily="34" charset="0"/>
                <a:cs typeface="Arial" panose="020B0604020202020204" pitchFamily="34" charset="0"/>
              </a:rPr>
              <a:t>variance </a:t>
            </a:r>
            <a:r>
              <a:rPr lang="en-GB" sz="2400" dirty="0">
                <a:latin typeface="Arial" panose="020B0604020202020204" pitchFamily="34" charset="0"/>
                <a:cs typeface="Arial" panose="020B0604020202020204" pitchFamily="34" charset="0"/>
              </a:rPr>
              <a:t>component </a:t>
            </a:r>
            <a:r>
              <a:rPr lang="en-GB" sz="2400" dirty="0">
                <a:solidFill>
                  <a:srgbClr val="0000FF"/>
                </a:solidFill>
                <a:latin typeface="Arial" panose="020B0604020202020204" pitchFamily="34" charset="0"/>
                <a:cs typeface="Arial" panose="020B0604020202020204" pitchFamily="34" charset="0"/>
              </a:rPr>
              <a:t>between</a:t>
            </a:r>
            <a:r>
              <a:rPr lang="en-GB" sz="2400" dirty="0">
                <a:latin typeface="Arial" panose="020B0604020202020204" pitchFamily="34" charset="0"/>
                <a:cs typeface="Arial" panose="020B0604020202020204" pitchFamily="34" charset="0"/>
              </a:rPr>
              <a:t> traits (</a:t>
            </a:r>
            <a:r>
              <a:rPr lang="en-GB" sz="2400" dirty="0">
                <a:solidFill>
                  <a:schemeClr val="tx1">
                    <a:lumMod val="50000"/>
                    <a:lumOff val="50000"/>
                  </a:schemeClr>
                </a:solidFill>
                <a:latin typeface="Arial" panose="020B0604020202020204" pitchFamily="34" charset="0"/>
                <a:cs typeface="Arial" panose="020B0604020202020204" pitchFamily="34" charset="0"/>
              </a:rPr>
              <a:t>cf. UNPLAB-CorrTraits_Ch-2[</a:t>
            </a:r>
            <a:r>
              <a:rPr lang="en-GB" sz="2400" dirty="0" err="1">
                <a:solidFill>
                  <a:schemeClr val="tx1">
                    <a:lumMod val="50000"/>
                    <a:lumOff val="50000"/>
                  </a:schemeClr>
                </a:solidFill>
                <a:latin typeface="Arial" panose="020B0604020202020204" pitchFamily="34" charset="0"/>
                <a:cs typeface="Arial" panose="020B0604020202020204" pitchFamily="34" charset="0"/>
              </a:rPr>
              <a:t>GenCorr</a:t>
            </a:r>
            <a:r>
              <a:rPr lang="en-GB" sz="2400" dirty="0">
                <a:solidFill>
                  <a:schemeClr val="tx1">
                    <a:lumMod val="50000"/>
                    <a:lumOff val="50000"/>
                  </a:schemeClr>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a:t>
            </a:r>
          </a:p>
        </p:txBody>
      </p:sp>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19</a:t>
            </a:fld>
            <a:endParaRPr lang="en-GB" sz="24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6115020" y="3274345"/>
            <a:ext cx="5919662" cy="2457152"/>
          </a:xfrm>
          <a:prstGeom prst="rect">
            <a:avLst/>
          </a:prstGeom>
          <a:effectLst>
            <a:outerShdw blurRad="50800" dist="38100" dir="2700000" algn="tl" rotWithShape="0">
              <a:prstClr val="black">
                <a:alpha val="40000"/>
              </a:prstClr>
            </a:outerShdw>
          </a:effectLst>
        </p:spPr>
      </p:pic>
      <p:sp>
        <p:nvSpPr>
          <p:cNvPr id="4" name="Rectangle 3"/>
          <p:cNvSpPr/>
          <p:nvPr/>
        </p:nvSpPr>
        <p:spPr>
          <a:xfrm>
            <a:off x="1985375" y="5404981"/>
            <a:ext cx="2010428" cy="551145"/>
          </a:xfrm>
          <a:prstGeom prst="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3"/>
          <a:stretch>
            <a:fillRect/>
          </a:stretch>
        </p:blipFill>
        <p:spPr>
          <a:xfrm>
            <a:off x="6072909" y="5183404"/>
            <a:ext cx="5968746" cy="1036130"/>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790135C1-83A5-46D9-912D-7AB2C5400D0D}"/>
              </a:ext>
            </a:extLst>
          </p:cNvPr>
          <p:cNvSpPr txBox="1"/>
          <p:nvPr/>
        </p:nvSpPr>
        <p:spPr>
          <a:xfrm>
            <a:off x="10209320" y="4483175"/>
            <a:ext cx="178356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Punch card ;-), © W. Link</a:t>
            </a:r>
          </a:p>
        </p:txBody>
      </p:sp>
    </p:spTree>
    <p:extLst>
      <p:ext uri="{BB962C8B-B14F-4D97-AF65-F5344CB8AC3E}">
        <p14:creationId xmlns:p14="http://schemas.microsoft.com/office/powerpoint/2010/main" val="1885746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011" y="4940664"/>
            <a:ext cx="23029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This symbol usually indicates that a  page is rather important</a:t>
            </a: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5" name="Right Triangle 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a:stCxn id="3" idx="2"/>
            <a:endCxn id="5" idx="5"/>
          </p:cNvCxnSpPr>
          <p:nvPr/>
        </p:nvCxnSpPr>
        <p:spPr>
          <a:xfrm flipH="1">
            <a:off x="115503" y="6140993"/>
            <a:ext cx="2525975" cy="5490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#34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UNPLAB-CorrTraits_Ch-3[</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IndexSel</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1846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181" y="939452"/>
            <a:ext cx="12053455" cy="571813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46182" y="55420"/>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first, easy application is, if the second trait is ‘only’ an auxiliary trait without economic importance – employed because of its correlation to the genuine trait</a:t>
            </a:r>
          </a:p>
        </p:txBody>
      </p:sp>
      <p:sp>
        <p:nvSpPr>
          <p:cNvPr id="6" name="Textfeld 5"/>
          <p:cNvSpPr txBox="1"/>
          <p:nvPr/>
        </p:nvSpPr>
        <p:spPr>
          <a:xfrm>
            <a:off x="11409828" y="629612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20</a:t>
            </a:fld>
            <a:endParaRPr lang="en-GB" sz="2400" dirty="0">
              <a:latin typeface="Arial" panose="020B0604020202020204" pitchFamily="34" charset="0"/>
              <a:cs typeface="Arial" panose="020B0604020202020204"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642244858"/>
              </p:ext>
            </p:extLst>
          </p:nvPr>
        </p:nvGraphicFramePr>
        <p:xfrm>
          <a:off x="158750" y="631825"/>
          <a:ext cx="11315700" cy="6226175"/>
        </p:xfrm>
        <a:graphic>
          <a:graphicData uri="http://schemas.openxmlformats.org/presentationml/2006/ole">
            <mc:AlternateContent xmlns:mc="http://schemas.openxmlformats.org/markup-compatibility/2006">
              <mc:Choice xmlns:v="urn:schemas-microsoft-com:vml" Requires="v">
                <p:oleObj spid="_x0000_s2143" name="Document" r:id="rId3" imgW="9304147" imgH="5120699" progId="Word.Document.12">
                  <p:link updateAutomatic="1"/>
                </p:oleObj>
              </mc:Choice>
              <mc:Fallback>
                <p:oleObj name="Document" r:id="rId3" imgW="9304147" imgH="5120699" progId="Word.Document.12">
                  <p:link updateAutomatic="1"/>
                  <p:pic>
                    <p:nvPicPr>
                      <p:cNvPr id="2" name="Object 1"/>
                      <p:cNvPicPr/>
                      <p:nvPr/>
                    </p:nvPicPr>
                    <p:blipFill>
                      <a:blip r:embed="rId4"/>
                      <a:stretch>
                        <a:fillRect/>
                      </a:stretch>
                    </p:blipFill>
                    <p:spPr>
                      <a:xfrm>
                        <a:off x="158750" y="631825"/>
                        <a:ext cx="11315700" cy="6226175"/>
                      </a:xfrm>
                      <a:prstGeom prst="rect">
                        <a:avLst/>
                      </a:prstGeom>
                    </p:spPr>
                  </p:pic>
                </p:oleObj>
              </mc:Fallback>
            </mc:AlternateContent>
          </a:graphicData>
        </a:graphic>
      </p:graphicFrame>
    </p:spTree>
    <p:extLst>
      <p:ext uri="{BB962C8B-B14F-4D97-AF65-F5344CB8AC3E}">
        <p14:creationId xmlns:p14="http://schemas.microsoft.com/office/powerpoint/2010/main" val="3377713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338263"/>
            <a:ext cx="12460288" cy="3694112"/>
            <a:chOff x="0" y="1338263"/>
            <a:chExt cx="12460288" cy="3694112"/>
          </a:xfrm>
          <a:solidFill>
            <a:schemeClr val="bg1"/>
          </a:solidFill>
          <a:effectLst>
            <a:outerShdw blurRad="50800" dist="38100" dir="2700000" algn="tl" rotWithShape="0">
              <a:prstClr val="black">
                <a:alpha val="40000"/>
              </a:prstClr>
            </a:outerShdw>
          </a:effectLst>
        </p:grpSpPr>
        <p:sp>
          <p:nvSpPr>
            <p:cNvPr id="9" name="Rectangle 8"/>
            <p:cNvSpPr/>
            <p:nvPr/>
          </p:nvSpPr>
          <p:spPr>
            <a:xfrm>
              <a:off x="0" y="1481667"/>
              <a:ext cx="8432800" cy="2777066"/>
            </a:xfrm>
            <a:prstGeom prst="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8" name="Object 7"/>
            <p:cNvGraphicFramePr>
              <a:graphicFrameLocks noChangeAspect="1"/>
            </p:cNvGraphicFramePr>
            <p:nvPr>
              <p:extLst>
                <p:ext uri="{D42A27DB-BD31-4B8C-83A1-F6EECF244321}">
                  <p14:modId xmlns:p14="http://schemas.microsoft.com/office/powerpoint/2010/main" val="2882120027"/>
                </p:ext>
              </p:extLst>
            </p:nvPr>
          </p:nvGraphicFramePr>
          <p:xfrm>
            <a:off x="87313" y="1338263"/>
            <a:ext cx="12372975" cy="3694112"/>
          </p:xfrm>
          <a:graphic>
            <a:graphicData uri="http://schemas.openxmlformats.org/presentationml/2006/ole">
              <mc:AlternateContent xmlns:mc="http://schemas.openxmlformats.org/markup-compatibility/2006">
                <mc:Choice xmlns:v="urn:schemas-microsoft-com:vml" Requires="v">
                  <p:oleObj spid="_x0000_s4178" name="Document" r:id="rId3" imgW="8426940" imgH="2515980" progId="Word.Document.12">
                    <p:link updateAutomatic="1"/>
                  </p:oleObj>
                </mc:Choice>
                <mc:Fallback>
                  <p:oleObj name="Document" r:id="rId3" imgW="8426940" imgH="2515980" progId="Word.Document.12">
                    <p:link updateAutomatic="1"/>
                    <p:pic>
                      <p:nvPicPr>
                        <p:cNvPr id="0" name=""/>
                        <p:cNvPicPr/>
                        <p:nvPr/>
                      </p:nvPicPr>
                      <p:blipFill>
                        <a:blip r:embed="rId4"/>
                        <a:stretch>
                          <a:fillRect/>
                        </a:stretch>
                      </p:blipFill>
                      <p:spPr>
                        <a:xfrm>
                          <a:off x="87313" y="1338263"/>
                          <a:ext cx="12372975" cy="3694112"/>
                        </a:xfrm>
                        <a:prstGeom prst="rect">
                          <a:avLst/>
                        </a:prstGeom>
                        <a:noFill/>
                      </p:spPr>
                    </p:pic>
                  </p:oleObj>
                </mc:Fallback>
              </mc:AlternateContent>
            </a:graphicData>
          </a:graphic>
        </p:graphicFrame>
      </p:grpSp>
      <p:sp>
        <p:nvSpPr>
          <p:cNvPr id="2" name="Textfeld 5"/>
          <p:cNvSpPr txBox="1"/>
          <p:nvPr/>
        </p:nvSpPr>
        <p:spPr>
          <a:xfrm>
            <a:off x="11409828" y="6296127"/>
            <a:ext cx="782172"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21</a:t>
            </a:fld>
            <a:endParaRPr lang="en-GB" sz="2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5"/>
          <a:stretch>
            <a:fillRect/>
          </a:stretch>
        </p:blipFill>
        <p:spPr>
          <a:xfrm>
            <a:off x="180947" y="4382337"/>
            <a:ext cx="11918689" cy="2068996"/>
          </a:xfrm>
          <a:prstGeom prst="rect">
            <a:avLst/>
          </a:prstGeom>
          <a:solidFill>
            <a:schemeClr val="bg1"/>
          </a:solidFill>
          <a:ln>
            <a:noFill/>
          </a:ln>
          <a:effectLst>
            <a:outerShdw blurRad="50800" dist="38100" dir="2700000" algn="tl" rotWithShape="0">
              <a:prstClr val="black">
                <a:alpha val="40000"/>
              </a:prstClr>
            </a:outerShdw>
          </a:effectLst>
        </p:spPr>
      </p:pic>
      <p:sp>
        <p:nvSpPr>
          <p:cNvPr id="4" name="TextBox 3"/>
          <p:cNvSpPr txBox="1"/>
          <p:nvPr/>
        </p:nvSpPr>
        <p:spPr>
          <a:xfrm>
            <a:off x="46182" y="55420"/>
            <a:ext cx="12053454"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If the ‘further’ traits B,C, D, are all auxiliary traits (zero economic importance), then the genetic variance-covariance matrix is shortened and no economic value employed (all value is for the main trait A). Then calculations to get the </a:t>
            </a:r>
            <a:r>
              <a:rPr lang="en-GB" sz="2400" dirty="0">
                <a:solidFill>
                  <a:srgbClr val="0000FF"/>
                </a:solidFill>
                <a:latin typeface="Arial" panose="020B0604020202020204" pitchFamily="34" charset="0"/>
                <a:cs typeface="Arial" panose="020B0604020202020204" pitchFamily="34" charset="0"/>
              </a:rPr>
              <a:t>b values </a:t>
            </a:r>
            <a:r>
              <a:rPr lang="en-GB" sz="2400" dirty="0">
                <a:latin typeface="Arial" panose="020B0604020202020204" pitchFamily="34" charset="0"/>
                <a:cs typeface="Arial" panose="020B0604020202020204" pitchFamily="34" charset="0"/>
              </a:rPr>
              <a:t>are still easy.</a:t>
            </a:r>
          </a:p>
        </p:txBody>
      </p:sp>
      <p:grpSp>
        <p:nvGrpSpPr>
          <p:cNvPr id="7" name="Group 6"/>
          <p:cNvGrpSpPr/>
          <p:nvPr/>
        </p:nvGrpSpPr>
        <p:grpSpPr>
          <a:xfrm>
            <a:off x="7624800" y="4465859"/>
            <a:ext cx="4373236" cy="1932300"/>
            <a:chOff x="7441692" y="3839326"/>
            <a:chExt cx="4556344" cy="1932300"/>
          </a:xfrm>
          <a:solidFill>
            <a:schemeClr val="bg1"/>
          </a:solidFill>
          <a:effectLst>
            <a:outerShdw blurRad="50800" dist="38100" dir="2700000" algn="tl" rotWithShape="0">
              <a:prstClr val="black">
                <a:alpha val="40000"/>
              </a:prstClr>
            </a:outerShdw>
          </a:effectLst>
        </p:grpSpPr>
        <p:pic>
          <p:nvPicPr>
            <p:cNvPr id="5" name="Picture 4"/>
            <p:cNvPicPr>
              <a:picLocks noChangeAspect="1"/>
            </p:cNvPicPr>
            <p:nvPr/>
          </p:nvPicPr>
          <p:blipFill>
            <a:blip r:embed="rId6"/>
            <a:stretch>
              <a:fillRect/>
            </a:stretch>
          </p:blipFill>
          <p:spPr>
            <a:xfrm>
              <a:off x="7441692" y="3839326"/>
              <a:ext cx="356616" cy="1901952"/>
            </a:xfrm>
            <a:prstGeom prst="rect">
              <a:avLst/>
            </a:prstGeom>
            <a:grpFill/>
            <a:ln>
              <a:noFill/>
            </a:ln>
          </p:spPr>
        </p:pic>
        <p:sp>
          <p:nvSpPr>
            <p:cNvPr id="6" name="Rectangle 5"/>
            <p:cNvSpPr/>
            <p:nvPr/>
          </p:nvSpPr>
          <p:spPr>
            <a:xfrm>
              <a:off x="7721600" y="3869674"/>
              <a:ext cx="4276436" cy="1901952"/>
            </a:xfrm>
            <a:prstGeom prst="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1" name="TextBox 10"/>
          <p:cNvSpPr txBox="1"/>
          <p:nvPr/>
        </p:nvSpPr>
        <p:spPr>
          <a:xfrm>
            <a:off x="8686800" y="2781405"/>
            <a:ext cx="3412836" cy="1477328"/>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Solve four equations for four unknown parameters. This could, given some patience, even be done without due matrix calculation ;-)</a:t>
            </a:r>
          </a:p>
        </p:txBody>
      </p:sp>
      <p:pic>
        <p:nvPicPr>
          <p:cNvPr id="12" name="Picture 11"/>
          <p:cNvPicPr>
            <a:picLocks noChangeAspect="1"/>
          </p:cNvPicPr>
          <p:nvPr/>
        </p:nvPicPr>
        <p:blipFill>
          <a:blip r:embed="rId7"/>
          <a:stretch>
            <a:fillRect/>
          </a:stretch>
        </p:blipFill>
        <p:spPr>
          <a:xfrm>
            <a:off x="8771479" y="1339271"/>
            <a:ext cx="3328157" cy="138146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3992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182" y="55420"/>
            <a:ext cx="1205345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Optimum Index to breed for earlier maturity with shortness as auxiliary trait.</a:t>
            </a:r>
          </a:p>
        </p:txBody>
      </p:sp>
      <p:grpSp>
        <p:nvGrpSpPr>
          <p:cNvPr id="15" name="Group 14"/>
          <p:cNvGrpSpPr/>
          <p:nvPr/>
        </p:nvGrpSpPr>
        <p:grpSpPr>
          <a:xfrm>
            <a:off x="46038" y="733425"/>
            <a:ext cx="9444803" cy="5141858"/>
            <a:chOff x="46038" y="733425"/>
            <a:chExt cx="9444803" cy="5141858"/>
          </a:xfrm>
        </p:grpSpPr>
        <p:sp>
          <p:nvSpPr>
            <p:cNvPr id="14" name="Rectangle 13"/>
            <p:cNvSpPr/>
            <p:nvPr/>
          </p:nvSpPr>
          <p:spPr>
            <a:xfrm>
              <a:off x="257066" y="1098331"/>
              <a:ext cx="9233775" cy="477695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3" name="Object 12"/>
            <p:cNvGraphicFramePr>
              <a:graphicFrameLocks noChangeAspect="1"/>
            </p:cNvGraphicFramePr>
            <p:nvPr>
              <p:extLst>
                <p:ext uri="{D42A27DB-BD31-4B8C-83A1-F6EECF244321}">
                  <p14:modId xmlns:p14="http://schemas.microsoft.com/office/powerpoint/2010/main" val="3894450032"/>
                </p:ext>
              </p:extLst>
            </p:nvPr>
          </p:nvGraphicFramePr>
          <p:xfrm>
            <a:off x="46038" y="733425"/>
            <a:ext cx="9274175" cy="5072063"/>
          </p:xfrm>
          <a:graphic>
            <a:graphicData uri="http://schemas.openxmlformats.org/presentationml/2006/ole">
              <mc:AlternateContent xmlns:mc="http://schemas.openxmlformats.org/markup-compatibility/2006">
                <mc:Choice xmlns:v="urn:schemas-microsoft-com:vml" Requires="v">
                  <p:oleObj spid="_x0000_s5201" name="Document" r:id="rId3" imgW="9273588" imgH="5071479" progId="Word.Document.12">
                    <p:link updateAutomatic="1"/>
                  </p:oleObj>
                </mc:Choice>
                <mc:Fallback>
                  <p:oleObj name="Document" r:id="rId3" imgW="9273588" imgH="5071479" progId="Word.Document.12">
                    <p:link updateAutomatic="1"/>
                    <p:pic>
                      <p:nvPicPr>
                        <p:cNvPr id="0" name=""/>
                        <p:cNvPicPr/>
                        <p:nvPr/>
                      </p:nvPicPr>
                      <p:blipFill>
                        <a:blip r:embed="rId4"/>
                        <a:stretch>
                          <a:fillRect/>
                        </a:stretch>
                      </p:blipFill>
                      <p:spPr>
                        <a:xfrm>
                          <a:off x="46038" y="733425"/>
                          <a:ext cx="9274175" cy="5072063"/>
                        </a:xfrm>
                        <a:prstGeom prst="rect">
                          <a:avLst/>
                        </a:prstGeom>
                      </p:spPr>
                    </p:pic>
                  </p:oleObj>
                </mc:Fallback>
              </mc:AlternateContent>
            </a:graphicData>
          </a:graphic>
        </p:graphicFrame>
      </p:grpSp>
      <p:sp>
        <p:nvSpPr>
          <p:cNvPr id="16" name="TextBox 15"/>
          <p:cNvSpPr txBox="1"/>
          <p:nvPr/>
        </p:nvSpPr>
        <p:spPr>
          <a:xfrm>
            <a:off x="9384357" y="613268"/>
            <a:ext cx="2715279" cy="5355312"/>
          </a:xfrm>
          <a:prstGeom prst="rect">
            <a:avLst/>
          </a:prstGeom>
          <a:solidFill>
            <a:schemeClr val="bg1"/>
          </a:solidFill>
          <a:ln>
            <a:noFill/>
          </a:ln>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weight </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for the main trait</a:t>
            </a:r>
            <a:r>
              <a:rPr lang="en-GB" dirty="0">
                <a:solidFill>
                  <a:srgbClr val="0000FF"/>
                </a:solidFill>
                <a:latin typeface="Arial" panose="020B0604020202020204" pitchFamily="34" charset="0"/>
                <a:cs typeface="Arial" panose="020B0604020202020204" pitchFamily="34" charset="0"/>
              </a:rPr>
              <a:t> A </a:t>
            </a:r>
            <a:r>
              <a:rPr lang="en-GB" dirty="0">
                <a:latin typeface="Arial" panose="020B0604020202020204" pitchFamily="34" charset="0"/>
                <a:cs typeface="Arial" panose="020B0604020202020204" pitchFamily="34" charset="0"/>
              </a:rPr>
              <a:t>is markedly larger than for the auxiliary trait B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(0.506 &gt; 0.071).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This is because the auxiliary trait is not strongly correlated to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For Plant Height, h² was markedly higher than h² of Maturity, otherwise Plant Height would be even less relevant as auxiliary trait. You see that the sign of the weight follows the sign of the correlation and the direction of the intended genetic change.</a:t>
            </a:r>
          </a:p>
        </p:txBody>
      </p:sp>
      <p:sp>
        <p:nvSpPr>
          <p:cNvPr id="3" name="TextBox 2">
            <a:extLst>
              <a:ext uri="{FF2B5EF4-FFF2-40B4-BE49-F238E27FC236}">
                <a16:creationId xmlns:a16="http://schemas.microsoft.com/office/drawing/2014/main" id="{2FC8A75D-BC91-4443-ABDC-FE41086449AB}"/>
              </a:ext>
            </a:extLst>
          </p:cNvPr>
          <p:cNvSpPr txBox="1"/>
          <p:nvPr/>
        </p:nvSpPr>
        <p:spPr>
          <a:xfrm>
            <a:off x="102093" y="6019060"/>
            <a:ext cx="1199754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Again: Do not mix up (1) Indirect Selection for </a:t>
            </a:r>
            <a:r>
              <a:rPr lang="en-GB" dirty="0">
                <a:solidFill>
                  <a:srgbClr val="0000FF"/>
                </a:solidFill>
                <a:latin typeface="Arial" panose="020B0604020202020204" pitchFamily="34" charset="0"/>
                <a:cs typeface="Arial" panose="020B0604020202020204" pitchFamily="34" charset="0"/>
              </a:rPr>
              <a:t>Trait A</a:t>
            </a:r>
            <a:r>
              <a:rPr lang="en-GB" dirty="0">
                <a:latin typeface="Arial" panose="020B0604020202020204" pitchFamily="34" charset="0"/>
                <a:cs typeface="Arial" panose="020B0604020202020204" pitchFamily="34" charset="0"/>
              </a:rPr>
              <a:t>, where </a:t>
            </a:r>
            <a:r>
              <a:rPr lang="en-GB" dirty="0">
                <a:solidFill>
                  <a:srgbClr val="C00000"/>
                </a:solidFill>
                <a:latin typeface="Arial" panose="020B0604020202020204" pitchFamily="34" charset="0"/>
                <a:cs typeface="Arial" panose="020B0604020202020204" pitchFamily="34" charset="0"/>
              </a:rPr>
              <a:t>only</a:t>
            </a:r>
            <a:r>
              <a:rPr lang="en-GB" dirty="0">
                <a:latin typeface="Arial" panose="020B0604020202020204" pitchFamily="34" charset="0"/>
                <a:cs typeface="Arial" panose="020B0604020202020204" pitchFamily="34" charset="0"/>
              </a:rPr>
              <a:t> Trait B is assessed, with (2) Index Selection, where both </a:t>
            </a:r>
            <a:r>
              <a:rPr lang="en-GB" dirty="0">
                <a:solidFill>
                  <a:srgbClr val="0000FF"/>
                </a:solidFill>
                <a:latin typeface="Arial" panose="020B0604020202020204" pitchFamily="34" charset="0"/>
                <a:cs typeface="Arial" panose="020B0604020202020204" pitchFamily="34" charset="0"/>
              </a:rPr>
              <a:t>Trait A</a:t>
            </a:r>
            <a:r>
              <a:rPr lang="en-GB" dirty="0">
                <a:latin typeface="Arial" panose="020B0604020202020204" pitchFamily="34" charset="0"/>
                <a:cs typeface="Arial" panose="020B0604020202020204" pitchFamily="34" charset="0"/>
              </a:rPr>
              <a:t> and Trait B are assessed, but Trait B is assigned </a:t>
            </a:r>
            <a:r>
              <a:rPr lang="en-GB" dirty="0">
                <a:solidFill>
                  <a:srgbClr val="C00000"/>
                </a:solidFill>
                <a:latin typeface="Arial" panose="020B0604020202020204" pitchFamily="34" charset="0"/>
                <a:cs typeface="Arial" panose="020B0604020202020204" pitchFamily="34" charset="0"/>
              </a:rPr>
              <a:t>zero</a:t>
            </a:r>
            <a:r>
              <a:rPr lang="en-GB" dirty="0">
                <a:latin typeface="Arial" panose="020B0604020202020204" pitchFamily="34" charset="0"/>
                <a:cs typeface="Arial" panose="020B0604020202020204" pitchFamily="34" charset="0"/>
              </a:rPr>
              <a:t> economic weight.</a:t>
            </a:r>
          </a:p>
        </p:txBody>
      </p:sp>
      <p:sp>
        <p:nvSpPr>
          <p:cNvPr id="2" name="Textfeld 5"/>
          <p:cNvSpPr txBox="1"/>
          <p:nvPr/>
        </p:nvSpPr>
        <p:spPr>
          <a:xfrm>
            <a:off x="11409828" y="6296127"/>
            <a:ext cx="782172"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353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5"/>
          <p:cNvSpPr txBox="1"/>
          <p:nvPr/>
        </p:nvSpPr>
        <p:spPr>
          <a:xfrm>
            <a:off x="11409828" y="6296127"/>
            <a:ext cx="782172"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23</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46182" y="55420"/>
            <a:ext cx="1205345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Optimum Index, same genotypes, more and later experiments (environments)</a:t>
            </a:r>
          </a:p>
        </p:txBody>
      </p:sp>
      <p:sp>
        <p:nvSpPr>
          <p:cNvPr id="14" name="Rectangle 13"/>
          <p:cNvSpPr/>
          <p:nvPr/>
        </p:nvSpPr>
        <p:spPr>
          <a:xfrm>
            <a:off x="257066" y="1182411"/>
            <a:ext cx="9233775" cy="477695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p:cNvSpPr txBox="1"/>
          <p:nvPr/>
        </p:nvSpPr>
        <p:spPr>
          <a:xfrm>
            <a:off x="9559159" y="609731"/>
            <a:ext cx="2540477" cy="535531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data from 3 years now (3 sites each) we see higher h² values. The main trait, </a:t>
            </a:r>
            <a:r>
              <a:rPr lang="en-GB" dirty="0" err="1">
                <a:latin typeface="Arial" panose="020B0604020202020204" pitchFamily="34" charset="0"/>
                <a:cs typeface="Arial" panose="020B0604020202020204" pitchFamily="34" charset="0"/>
              </a:rPr>
              <a:t>Matu-rity</a:t>
            </a:r>
            <a:r>
              <a:rPr lang="en-GB" dirty="0">
                <a:latin typeface="Arial" panose="020B0604020202020204" pitchFamily="34" charset="0"/>
                <a:cs typeface="Arial" panose="020B0604020202020204" pitchFamily="34" charset="0"/>
              </a:rPr>
              <a:t>, has h²&gt;0.9. This leaves little room to get ‚help‘ from an auxiliary trait, especially since the correlation is low (about r=0.35). There-fore, the weight for the auxiliary trait is even weaker.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By the way, you see that the genetic </a:t>
            </a:r>
            <a:r>
              <a:rPr lang="en-GB" dirty="0" err="1">
                <a:latin typeface="Arial" panose="020B0604020202020204" pitchFamily="34" charset="0"/>
                <a:cs typeface="Arial" panose="020B0604020202020204" pitchFamily="34" charset="0"/>
              </a:rPr>
              <a:t>corre-lation</a:t>
            </a:r>
            <a:r>
              <a:rPr lang="en-GB" dirty="0">
                <a:latin typeface="Arial" panose="020B0604020202020204" pitchFamily="34" charset="0"/>
                <a:cs typeface="Arial" panose="020B0604020202020204" pitchFamily="34" charset="0"/>
              </a:rPr>
              <a:t> is now very </a:t>
            </a:r>
            <a:r>
              <a:rPr lang="en-GB" dirty="0" err="1">
                <a:latin typeface="Arial" panose="020B0604020202020204" pitchFamily="34" charset="0"/>
                <a:cs typeface="Arial" panose="020B0604020202020204" pitchFamily="34" charset="0"/>
              </a:rPr>
              <a:t>simi</a:t>
            </a:r>
            <a:r>
              <a:rPr lang="en-GB" dirty="0">
                <a:latin typeface="Arial" panose="020B0604020202020204" pitchFamily="34" charset="0"/>
                <a:cs typeface="Arial" panose="020B0604020202020204" pitchFamily="34" charset="0"/>
              </a:rPr>
              <a:t>-lar to the </a:t>
            </a:r>
            <a:r>
              <a:rPr lang="en-GB" dirty="0" err="1">
                <a:latin typeface="Arial" panose="020B0604020202020204" pitchFamily="34" charset="0"/>
                <a:cs typeface="Arial" panose="020B0604020202020204" pitchFamily="34" charset="0"/>
              </a:rPr>
              <a:t>phenotyic</a:t>
            </a:r>
            <a:r>
              <a:rPr lang="en-GB" dirty="0">
                <a:latin typeface="Arial" panose="020B0604020202020204" pitchFamily="34" charset="0"/>
                <a:cs typeface="Arial" panose="020B0604020202020204" pitchFamily="34" charset="0"/>
              </a:rPr>
              <a:t> correlation. </a:t>
            </a:r>
          </a:p>
        </p:txBody>
      </p:sp>
      <p:graphicFrame>
        <p:nvGraphicFramePr>
          <p:cNvPr id="3" name="Object 2"/>
          <p:cNvGraphicFramePr>
            <a:graphicFrameLocks noChangeAspect="1"/>
          </p:cNvGraphicFramePr>
          <p:nvPr>
            <p:extLst>
              <p:ext uri="{D42A27DB-BD31-4B8C-83A1-F6EECF244321}">
                <p14:modId xmlns:p14="http://schemas.microsoft.com/office/powerpoint/2010/main" val="4048961395"/>
              </p:ext>
            </p:extLst>
          </p:nvPr>
        </p:nvGraphicFramePr>
        <p:xfrm>
          <a:off x="0" y="349250"/>
          <a:ext cx="9453563" cy="5443538"/>
        </p:xfrm>
        <a:graphic>
          <a:graphicData uri="http://schemas.openxmlformats.org/presentationml/2006/ole">
            <mc:AlternateContent xmlns:mc="http://schemas.openxmlformats.org/markup-compatibility/2006">
              <mc:Choice xmlns:v="urn:schemas-microsoft-com:vml" Requires="v">
                <p:oleObj spid="_x0000_s18511" name="Document" r:id="rId3" imgW="8686507" imgH="5002140" progId="Word.Document.12">
                  <p:link updateAutomatic="1"/>
                </p:oleObj>
              </mc:Choice>
              <mc:Fallback>
                <p:oleObj name="Document" r:id="rId3" imgW="8686507" imgH="5002140" progId="Word.Document.12">
                  <p:link updateAutomatic="1"/>
                  <p:pic>
                    <p:nvPicPr>
                      <p:cNvPr id="0" name=""/>
                      <p:cNvPicPr/>
                      <p:nvPr/>
                    </p:nvPicPr>
                    <p:blipFill>
                      <a:blip r:embed="rId4"/>
                      <a:stretch>
                        <a:fillRect/>
                      </a:stretch>
                    </p:blipFill>
                    <p:spPr>
                      <a:xfrm>
                        <a:off x="0" y="349250"/>
                        <a:ext cx="9453563" cy="5443538"/>
                      </a:xfrm>
                      <a:prstGeom prst="rect">
                        <a:avLst/>
                      </a:prstGeom>
                    </p:spPr>
                  </p:pic>
                </p:oleObj>
              </mc:Fallback>
            </mc:AlternateContent>
          </a:graphicData>
        </a:graphic>
      </p:graphicFrame>
    </p:spTree>
    <p:extLst>
      <p:ext uri="{BB962C8B-B14F-4D97-AF65-F5344CB8AC3E}">
        <p14:creationId xmlns:p14="http://schemas.microsoft.com/office/powerpoint/2010/main" val="774381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182" y="55420"/>
            <a:ext cx="1205345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Optimum Index, same genotypes, more and later experiments (environments)</a:t>
            </a:r>
          </a:p>
        </p:txBody>
      </p:sp>
      <p:grpSp>
        <p:nvGrpSpPr>
          <p:cNvPr id="6" name="Group 5"/>
          <p:cNvGrpSpPr/>
          <p:nvPr/>
        </p:nvGrpSpPr>
        <p:grpSpPr>
          <a:xfrm>
            <a:off x="46182" y="449263"/>
            <a:ext cx="12053454" cy="3343275"/>
            <a:chOff x="46182" y="449263"/>
            <a:chExt cx="12053454" cy="3343275"/>
          </a:xfrm>
        </p:grpSpPr>
        <p:sp>
          <p:nvSpPr>
            <p:cNvPr id="14" name="Rectangle 13"/>
            <p:cNvSpPr/>
            <p:nvPr/>
          </p:nvSpPr>
          <p:spPr>
            <a:xfrm>
              <a:off x="46182" y="598971"/>
              <a:ext cx="12053454" cy="277485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Object 4"/>
            <p:cNvGraphicFramePr>
              <a:graphicFrameLocks noChangeAspect="1"/>
            </p:cNvGraphicFramePr>
            <p:nvPr>
              <p:extLst>
                <p:ext uri="{D42A27DB-BD31-4B8C-83A1-F6EECF244321}">
                  <p14:modId xmlns:p14="http://schemas.microsoft.com/office/powerpoint/2010/main" val="421877618"/>
                </p:ext>
              </p:extLst>
            </p:nvPr>
          </p:nvGraphicFramePr>
          <p:xfrm>
            <a:off x="115888" y="449263"/>
            <a:ext cx="11866562" cy="3343275"/>
          </p:xfrm>
          <a:graphic>
            <a:graphicData uri="http://schemas.openxmlformats.org/presentationml/2006/ole">
              <mc:AlternateContent xmlns:mc="http://schemas.openxmlformats.org/markup-compatibility/2006">
                <mc:Choice xmlns:v="urn:schemas-microsoft-com:vml" Requires="v">
                  <p:oleObj spid="_x0000_s19535" name="Document" r:id="rId3" imgW="9094911" imgH="2563763" progId="Word.Document.12">
                    <p:link updateAutomatic="1"/>
                  </p:oleObj>
                </mc:Choice>
                <mc:Fallback>
                  <p:oleObj name="Document" r:id="rId3" imgW="9094911" imgH="2563763" progId="Word.Document.12">
                    <p:link updateAutomatic="1"/>
                    <p:pic>
                      <p:nvPicPr>
                        <p:cNvPr id="0" name=""/>
                        <p:cNvPicPr/>
                        <p:nvPr/>
                      </p:nvPicPr>
                      <p:blipFill>
                        <a:blip r:embed="rId4"/>
                        <a:stretch>
                          <a:fillRect/>
                        </a:stretch>
                      </p:blipFill>
                      <p:spPr>
                        <a:xfrm>
                          <a:off x="115888" y="449263"/>
                          <a:ext cx="11866562" cy="3343275"/>
                        </a:xfrm>
                        <a:prstGeom prst="rect">
                          <a:avLst/>
                        </a:prstGeom>
                      </p:spPr>
                    </p:pic>
                  </p:oleObj>
                </mc:Fallback>
              </mc:AlternateContent>
            </a:graphicData>
          </a:graphic>
        </p:graphicFrame>
      </p:grpSp>
      <p:sp>
        <p:nvSpPr>
          <p:cNvPr id="7" name="TextBox 6"/>
          <p:cNvSpPr txBox="1"/>
          <p:nvPr/>
        </p:nvSpPr>
        <p:spPr>
          <a:xfrm>
            <a:off x="57375" y="3558516"/>
            <a:ext cx="8850630" cy="313932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such Optimum Index is any good, then it should predict the trait values of same genotypes in future years better than data of the direct trait (alone). Is that really the case? We can check it; here, in our experimental example. Of course, this is far from being proof, but it could be validated further in this way.</a:t>
            </a:r>
          </a:p>
          <a:p>
            <a:r>
              <a:rPr lang="en-GB" dirty="0">
                <a:latin typeface="Arial" panose="020B0604020202020204" pitchFamily="34" charset="0"/>
                <a:cs typeface="Arial" panose="020B0604020202020204" pitchFamily="34" charset="0"/>
              </a:rPr>
              <a:t>You see. Data on Maturity from year 1 is correlated with </a:t>
            </a:r>
            <a:r>
              <a:rPr lang="en-GB" dirty="0">
                <a:solidFill>
                  <a:srgbClr val="006600"/>
                </a:solidFill>
                <a:latin typeface="Arial" panose="020B0604020202020204" pitchFamily="34" charset="0"/>
                <a:cs typeface="Arial" panose="020B0604020202020204" pitchFamily="34" charset="0"/>
              </a:rPr>
              <a:t>r=0.761</a:t>
            </a:r>
            <a:r>
              <a:rPr lang="en-GB" dirty="0">
                <a:latin typeface="Arial" panose="020B0604020202020204" pitchFamily="34" charset="0"/>
                <a:cs typeface="Arial" panose="020B0604020202020204" pitchFamily="34" charset="0"/>
              </a:rPr>
              <a:t> to data on Maturity from years 2-4, which is not bad, and which displays the h² of the Year 1 data. Yet. Data on this </a:t>
            </a:r>
            <a:r>
              <a:rPr lang="en-GB" dirty="0">
                <a:solidFill>
                  <a:srgbClr val="0000FF"/>
                </a:solidFill>
                <a:latin typeface="Arial" panose="020B0604020202020204" pitchFamily="34" charset="0"/>
                <a:cs typeface="Arial" panose="020B0604020202020204" pitchFamily="34" charset="0"/>
              </a:rPr>
              <a:t>Index on Maturity from Year 1 </a:t>
            </a:r>
            <a:r>
              <a:rPr lang="en-GB" dirty="0">
                <a:latin typeface="Arial" panose="020B0604020202020204" pitchFamily="34" charset="0"/>
                <a:cs typeface="Arial" panose="020B0604020202020204" pitchFamily="34" charset="0"/>
              </a:rPr>
              <a:t>data is slightly (indeed, only ;-) slightly) higher correlated to Maturity in the Years 2-4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r=0.775)</a:t>
            </a:r>
            <a:r>
              <a:rPr lang="en-GB" dirty="0">
                <a:latin typeface="Arial" panose="020B0604020202020204" pitchFamily="34" charset="0"/>
                <a:cs typeface="Arial" panose="020B0604020202020204" pitchFamily="34" charset="0"/>
              </a:rPr>
              <a:t>. Hence, the Optimum Index slightly improved the prediction, even though weight for the auxiliary trait was weak. </a:t>
            </a:r>
          </a:p>
          <a:p>
            <a:r>
              <a:rPr lang="en-GB" dirty="0">
                <a:solidFill>
                  <a:schemeClr val="tx1">
                    <a:lumMod val="50000"/>
                    <a:lumOff val="50000"/>
                  </a:schemeClr>
                </a:solidFill>
                <a:latin typeface="Arial" panose="020B0604020202020204" pitchFamily="34" charset="0"/>
                <a:cs typeface="Arial" panose="020B0604020202020204" pitchFamily="34" charset="0"/>
              </a:rPr>
              <a:t>By the way, the correlation between the Optimum Index for Maturity from Year 1 and the Optimum Index for Maturity from Year 2-4 was r = 0.781; even higher. </a:t>
            </a:r>
          </a:p>
        </p:txBody>
      </p:sp>
      <p:pic>
        <p:nvPicPr>
          <p:cNvPr id="19458" name="Picture 2" descr="Gener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68473" y="3562027"/>
            <a:ext cx="3131163" cy="313116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Textfeld 5"/>
          <p:cNvSpPr txBox="1"/>
          <p:nvPr/>
        </p:nvSpPr>
        <p:spPr>
          <a:xfrm>
            <a:off x="11409828" y="6296127"/>
            <a:ext cx="782172"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24</a:t>
            </a:fld>
            <a:endParaRPr lang="en-GB" sz="2400" dirty="0">
              <a:latin typeface="Arial" panose="020B0604020202020204" pitchFamily="34" charset="0"/>
              <a:cs typeface="Arial" panose="020B0604020202020204" pitchFamily="34" charset="0"/>
            </a:endParaRPr>
          </a:p>
        </p:txBody>
      </p:sp>
      <p:grpSp>
        <p:nvGrpSpPr>
          <p:cNvPr id="8" name="Group 7"/>
          <p:cNvGrpSpPr/>
          <p:nvPr/>
        </p:nvGrpSpPr>
        <p:grpSpPr>
          <a:xfrm>
            <a:off x="115174" y="1964264"/>
            <a:ext cx="9634139" cy="1248836"/>
            <a:chOff x="115174" y="1964264"/>
            <a:chExt cx="9634139" cy="1248836"/>
          </a:xfrm>
        </p:grpSpPr>
        <p:sp>
          <p:nvSpPr>
            <p:cNvPr id="3" name="Rectangle 2"/>
            <p:cNvSpPr/>
            <p:nvPr/>
          </p:nvSpPr>
          <p:spPr>
            <a:xfrm>
              <a:off x="115174" y="1972733"/>
              <a:ext cx="2386726" cy="1240367"/>
            </a:xfrm>
            <a:prstGeom prst="rect">
              <a:avLst/>
            </a:prstGeom>
            <a:no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7362587" y="1964264"/>
              <a:ext cx="2386726" cy="1240367"/>
            </a:xfrm>
            <a:prstGeom prst="rect">
              <a:avLst/>
            </a:prstGeom>
            <a:no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3324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22265" y="642140"/>
            <a:ext cx="4077371" cy="6116057"/>
          </a:xfrm>
          <a:prstGeom prst="rect">
            <a:avLst/>
          </a:prstGeom>
          <a:effectLst>
            <a:outerShdw blurRad="50800" dist="38100" dir="2700000" algn="tl" rotWithShape="0">
              <a:prstClr val="black">
                <a:alpha val="40000"/>
              </a:prstClr>
            </a:outerShdw>
          </a:effectLst>
        </p:spPr>
      </p:pic>
      <p:sp>
        <p:nvSpPr>
          <p:cNvPr id="2" name="Textfeld 5"/>
          <p:cNvSpPr txBox="1"/>
          <p:nvPr/>
        </p:nvSpPr>
        <p:spPr>
          <a:xfrm>
            <a:off x="11409828" y="6296127"/>
            <a:ext cx="782172"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25</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46182" y="55420"/>
            <a:ext cx="1205345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Publication on this topic; and a refresher four you.</a:t>
            </a:r>
          </a:p>
        </p:txBody>
      </p:sp>
      <p:pic>
        <p:nvPicPr>
          <p:cNvPr id="5" name="Picture 4"/>
          <p:cNvPicPr>
            <a:picLocks noChangeAspect="1"/>
          </p:cNvPicPr>
          <p:nvPr/>
        </p:nvPicPr>
        <p:blipFill>
          <a:blip r:embed="rId3"/>
          <a:stretch>
            <a:fillRect/>
          </a:stretch>
        </p:blipFill>
        <p:spPr>
          <a:xfrm>
            <a:off x="16431" y="2110231"/>
            <a:ext cx="7913470" cy="23713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34910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2023629"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studied this data in UNPLAB-Indirect_Ch-1[</a:t>
            </a:r>
            <a:r>
              <a:rPr lang="en-GB" sz="2400" dirty="0">
                <a:solidFill>
                  <a:srgbClr val="0000FF"/>
                </a:solidFill>
                <a:latin typeface="Arial" panose="020B0604020202020204" pitchFamily="34" charset="0"/>
                <a:cs typeface="Arial" panose="020B0604020202020204" pitchFamily="34" charset="0"/>
              </a:rPr>
              <a:t>Correlated</a:t>
            </a:r>
            <a:r>
              <a:rPr lang="en-GB" sz="2400" dirty="0">
                <a:latin typeface="Arial" panose="020B0604020202020204" pitchFamily="34" charset="0"/>
                <a:cs typeface="Arial" panose="020B0604020202020204" pitchFamily="34" charset="0"/>
              </a:rPr>
              <a:t> Gain]. </a:t>
            </a:r>
            <a:br>
              <a:rPr lang="en-GB" sz="2400" dirty="0">
                <a:latin typeface="Arial" panose="020B0604020202020204" pitchFamily="34" charset="0"/>
                <a:cs typeface="Arial" panose="020B0604020202020204" pitchFamily="34" charset="0"/>
              </a:rPr>
            </a:br>
            <a:r>
              <a:rPr lang="en-GB" sz="2400" dirty="0">
                <a:solidFill>
                  <a:srgbClr val="C00000"/>
                </a:solidFill>
                <a:latin typeface="Arial" panose="020B0604020202020204" pitchFamily="34" charset="0"/>
                <a:cs typeface="Arial" panose="020B0604020202020204" pitchFamily="34" charset="0"/>
              </a:rPr>
              <a:t>What do we need </a:t>
            </a:r>
            <a:r>
              <a:rPr lang="en-GB" sz="2400" dirty="0">
                <a:latin typeface="Arial" panose="020B0604020202020204" pitchFamily="34" charset="0"/>
                <a:cs typeface="Arial" panose="020B0604020202020204" pitchFamily="34" charset="0"/>
              </a:rPr>
              <a:t>to calculate an </a:t>
            </a:r>
            <a:r>
              <a:rPr lang="en-GB" sz="2400" dirty="0">
                <a:solidFill>
                  <a:srgbClr val="0000FF"/>
                </a:solidFill>
                <a:latin typeface="Arial" panose="020B0604020202020204" pitchFamily="34" charset="0"/>
                <a:cs typeface="Arial" panose="020B0604020202020204" pitchFamily="34" charset="0"/>
              </a:rPr>
              <a:t>Optimum Index </a:t>
            </a:r>
            <a:r>
              <a:rPr lang="en-GB" sz="2400" dirty="0">
                <a:latin typeface="Arial" panose="020B0604020202020204" pitchFamily="34" charset="0"/>
                <a:cs typeface="Arial" panose="020B0604020202020204" pitchFamily="34" charset="0"/>
              </a:rPr>
              <a:t>to maximize yield under </a:t>
            </a:r>
            <a:r>
              <a:rPr lang="en-GB" sz="2400" dirty="0">
                <a:solidFill>
                  <a:srgbClr val="006600"/>
                </a:solidFill>
                <a:latin typeface="Arial" panose="020B0604020202020204" pitchFamily="34" charset="0"/>
                <a:cs typeface="Arial" panose="020B0604020202020204" pitchFamily="34" charset="0"/>
              </a:rPr>
              <a:t>organic conditions</a:t>
            </a:r>
            <a:r>
              <a:rPr lang="en-GB" sz="2400" dirty="0">
                <a:latin typeface="Arial" panose="020B0604020202020204" pitchFamily="34" charset="0"/>
                <a:cs typeface="Arial" panose="020B0604020202020204" pitchFamily="34" charset="0"/>
              </a:rPr>
              <a:t> and using yield from conventional trials as </a:t>
            </a:r>
            <a:r>
              <a:rPr lang="en-GB" sz="2400" dirty="0">
                <a:solidFill>
                  <a:srgbClr val="0000FF"/>
                </a:solidFill>
                <a:latin typeface="Arial" panose="020B0604020202020204" pitchFamily="34" charset="0"/>
                <a:cs typeface="Arial" panose="020B0604020202020204" pitchFamily="34" charset="0"/>
              </a:rPr>
              <a:t>auxiliary</a:t>
            </a:r>
            <a:r>
              <a:rPr lang="en-GB" sz="2400" dirty="0">
                <a:latin typeface="Arial" panose="020B0604020202020204" pitchFamily="34" charset="0"/>
                <a:cs typeface="Arial" panose="020B0604020202020204" pitchFamily="34" charset="0"/>
              </a:rPr>
              <a:t> trait?</a:t>
            </a:r>
            <a:endParaRPr lang="en-GB" sz="2400" dirty="0">
              <a:solidFill>
                <a:srgbClr val="0000FF"/>
              </a:solidFill>
              <a:latin typeface="Arial" panose="020B0604020202020204" pitchFamily="34" charset="0"/>
              <a:cs typeface="Arial" panose="020B0604020202020204" pitchFamily="34" charset="0"/>
            </a:endParaRPr>
          </a:p>
        </p:txBody>
      </p:sp>
      <p:sp>
        <p:nvSpPr>
          <p:cNvPr id="10" name="TextBox 9"/>
          <p:cNvSpPr txBox="1"/>
          <p:nvPr/>
        </p:nvSpPr>
        <p:spPr>
          <a:xfrm>
            <a:off x="8436634" y="2901041"/>
            <a:ext cx="3658995" cy="369331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defRPr/>
            </a:pPr>
            <a:r>
              <a:rPr lang="en-GB" dirty="0">
                <a:latin typeface="Arial" panose="020B0604020202020204" pitchFamily="34" charset="0"/>
                <a:cs typeface="Arial" panose="020B0604020202020204" pitchFamily="34" charset="0"/>
              </a:rPr>
              <a:t>We may weigh the yield data from the organic field tests by 0.637 and the yield data form the con-</a:t>
            </a:r>
            <a:r>
              <a:rPr lang="en-GB" dirty="0" err="1">
                <a:latin typeface="Arial" panose="020B0604020202020204" pitchFamily="34" charset="0"/>
                <a:cs typeface="Arial" panose="020B0604020202020204" pitchFamily="34" charset="0"/>
              </a:rPr>
              <a:t>ventional</a:t>
            </a:r>
            <a:r>
              <a:rPr lang="en-GB" dirty="0">
                <a:latin typeface="Arial" panose="020B0604020202020204" pitchFamily="34" charset="0"/>
                <a:cs typeface="Arial" panose="020B0604020202020204" pitchFamily="34" charset="0"/>
              </a:rPr>
              <a:t> field tests by 0.125 to maximally improve yield under organic conditions and exploit the conventional data as auxiliary trait.</a:t>
            </a:r>
          </a:p>
          <a:p>
            <a:pPr>
              <a:defRPr/>
            </a:pPr>
            <a:endParaRPr lang="en-GB"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h² of organic trials was h²=0.674</a:t>
            </a:r>
          </a:p>
          <a:p>
            <a:pPr>
              <a:defRPr/>
            </a:pPr>
            <a:r>
              <a:rPr lang="en-GB" dirty="0">
                <a:latin typeface="Arial" panose="020B0604020202020204" pitchFamily="34" charset="0"/>
                <a:cs typeface="Arial" panose="020B0604020202020204" pitchFamily="34" charset="0"/>
              </a:rPr>
              <a:t>h² of conv. trials was h²=0.655</a:t>
            </a:r>
          </a:p>
          <a:p>
            <a:pPr>
              <a:defRPr/>
            </a:pPr>
            <a:r>
              <a:rPr lang="en-GB" dirty="0" err="1">
                <a:latin typeface="Arial" panose="020B0604020202020204" pitchFamily="34" charset="0"/>
                <a:cs typeface="Arial" panose="020B0604020202020204" pitchFamily="34" charset="0"/>
              </a:rPr>
              <a:t>r</a:t>
            </a:r>
            <a:r>
              <a:rPr lang="en-GB" baseline="-25000" dirty="0" err="1">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 = 0.362</a:t>
            </a:r>
            <a:br>
              <a:rPr lang="en-GB" dirty="0">
                <a:latin typeface="Arial" panose="020B0604020202020204" pitchFamily="34" charset="0"/>
                <a:cs typeface="Arial" panose="020B0604020202020204" pitchFamily="34" charset="0"/>
              </a:rPr>
            </a:br>
            <a:r>
              <a:rPr lang="en-GB" dirty="0" err="1">
                <a:latin typeface="Arial" panose="020B0604020202020204" pitchFamily="34" charset="0"/>
                <a:cs typeface="Arial" panose="020B0604020202020204" pitchFamily="34" charset="0"/>
              </a:rPr>
              <a:t>r</a:t>
            </a:r>
            <a:r>
              <a:rPr lang="en-GB" baseline="-25000" dirty="0" err="1">
                <a:latin typeface="Arial" panose="020B0604020202020204" pitchFamily="34" charset="0"/>
                <a:cs typeface="Arial" panose="020B0604020202020204" pitchFamily="34" charset="0"/>
              </a:rPr>
              <a:t>G</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0.498</a:t>
            </a:r>
          </a:p>
        </p:txBody>
      </p:sp>
      <p:sp>
        <p:nvSpPr>
          <p:cNvPr id="2" name="Textfeld 5"/>
          <p:cNvSpPr txBox="1"/>
          <p:nvPr/>
        </p:nvSpPr>
        <p:spPr>
          <a:xfrm>
            <a:off x="11409831" y="63655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26</a:t>
            </a:fld>
            <a:endParaRPr lang="en-GB" sz="24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6634" y="1280161"/>
            <a:ext cx="3658995" cy="1560037"/>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8347998" y="1297172"/>
            <a:ext cx="8245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WL</a:t>
            </a:r>
          </a:p>
        </p:txBody>
      </p:sp>
      <p:sp>
        <p:nvSpPr>
          <p:cNvPr id="5" name="Rectangle 4"/>
          <p:cNvSpPr/>
          <p:nvPr/>
        </p:nvSpPr>
        <p:spPr>
          <a:xfrm>
            <a:off x="80329" y="1297172"/>
            <a:ext cx="8175151" cy="542635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8" name="Object 7"/>
          <p:cNvGraphicFramePr>
            <a:graphicFrameLocks noChangeAspect="1"/>
          </p:cNvGraphicFramePr>
          <p:nvPr>
            <p:extLst>
              <p:ext uri="{D42A27DB-BD31-4B8C-83A1-F6EECF244321}">
                <p14:modId xmlns:p14="http://schemas.microsoft.com/office/powerpoint/2010/main" val="2884441201"/>
              </p:ext>
            </p:extLst>
          </p:nvPr>
        </p:nvGraphicFramePr>
        <p:xfrm>
          <a:off x="71438" y="1255713"/>
          <a:ext cx="8180387" cy="6005512"/>
        </p:xfrm>
        <a:graphic>
          <a:graphicData uri="http://schemas.openxmlformats.org/presentationml/2006/ole">
            <mc:AlternateContent xmlns:mc="http://schemas.openxmlformats.org/markup-compatibility/2006">
              <mc:Choice xmlns:v="urn:schemas-microsoft-com:vml" Requires="v">
                <p:oleObj spid="_x0000_s21577" name="Document" r:id="rId4" imgW="8664936" imgH="6362342" progId="Word.Document.12">
                  <p:link updateAutomatic="1"/>
                </p:oleObj>
              </mc:Choice>
              <mc:Fallback>
                <p:oleObj name="Document" r:id="rId4" imgW="8664936" imgH="6362342" progId="Word.Document.12">
                  <p:link updateAutomatic="1"/>
                  <p:pic>
                    <p:nvPicPr>
                      <p:cNvPr id="0" name=""/>
                      <p:cNvPicPr/>
                      <p:nvPr/>
                    </p:nvPicPr>
                    <p:blipFill>
                      <a:blip r:embed="rId5"/>
                      <a:stretch>
                        <a:fillRect/>
                      </a:stretch>
                    </p:blipFill>
                    <p:spPr>
                      <a:xfrm>
                        <a:off x="71438" y="1255713"/>
                        <a:ext cx="8180387" cy="6005512"/>
                      </a:xfrm>
                      <a:prstGeom prst="rect">
                        <a:avLst/>
                      </a:prstGeom>
                    </p:spPr>
                  </p:pic>
                </p:oleObj>
              </mc:Fallback>
            </mc:AlternateContent>
          </a:graphicData>
        </a:graphic>
      </p:graphicFrame>
    </p:spTree>
    <p:extLst>
      <p:ext uri="{BB962C8B-B14F-4D97-AF65-F5344CB8AC3E}">
        <p14:creationId xmlns:p14="http://schemas.microsoft.com/office/powerpoint/2010/main" val="144721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182" y="655163"/>
            <a:ext cx="12053454" cy="590589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5"/>
          <p:cNvSpPr txBox="1"/>
          <p:nvPr/>
        </p:nvSpPr>
        <p:spPr>
          <a:xfrm>
            <a:off x="11409828" y="6296127"/>
            <a:ext cx="782172"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27</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46182" y="55420"/>
            <a:ext cx="1205345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This is the Algebra to include </a:t>
            </a:r>
            <a:r>
              <a:rPr lang="en-GB" sz="2400" dirty="0">
                <a:solidFill>
                  <a:srgbClr val="FF0000"/>
                </a:solidFill>
                <a:latin typeface="Arial" panose="020B0604020202020204" pitchFamily="34" charset="0"/>
                <a:cs typeface="Arial" panose="020B0604020202020204" pitchFamily="34" charset="0"/>
              </a:rPr>
              <a:t>economic weights </a:t>
            </a:r>
            <a:r>
              <a:rPr lang="en-GB" sz="2400" dirty="0">
                <a:latin typeface="Arial" panose="020B0604020202020204" pitchFamily="34" charset="0"/>
                <a:cs typeface="Arial" panose="020B0604020202020204" pitchFamily="34" charset="0"/>
              </a:rPr>
              <a:t>into the Index construction</a:t>
            </a:r>
          </a:p>
        </p:txBody>
      </p:sp>
      <p:graphicFrame>
        <p:nvGraphicFramePr>
          <p:cNvPr id="3" name="Object 2"/>
          <p:cNvGraphicFramePr>
            <a:graphicFrameLocks noChangeAspect="1"/>
          </p:cNvGraphicFramePr>
          <p:nvPr>
            <p:extLst>
              <p:ext uri="{D42A27DB-BD31-4B8C-83A1-F6EECF244321}">
                <p14:modId xmlns:p14="http://schemas.microsoft.com/office/powerpoint/2010/main" val="4288738278"/>
              </p:ext>
            </p:extLst>
          </p:nvPr>
        </p:nvGraphicFramePr>
        <p:xfrm>
          <a:off x="346604" y="794808"/>
          <a:ext cx="9028112" cy="5580063"/>
        </p:xfrm>
        <a:graphic>
          <a:graphicData uri="http://schemas.openxmlformats.org/presentationml/2006/ole">
            <mc:AlternateContent xmlns:mc="http://schemas.openxmlformats.org/markup-compatibility/2006">
              <mc:Choice xmlns:v="urn:schemas-microsoft-com:vml" Requires="v">
                <p:oleObj spid="_x0000_s15426" name="Document" r:id="rId3" imgW="9028042" imgH="5579489" progId="Word.Document.12">
                  <p:link updateAutomatic="1"/>
                </p:oleObj>
              </mc:Choice>
              <mc:Fallback>
                <p:oleObj name="Document" r:id="rId3" imgW="9028042" imgH="5579489" progId="Word.Document.12">
                  <p:link updateAutomatic="1"/>
                  <p:pic>
                    <p:nvPicPr>
                      <p:cNvPr id="0" name=""/>
                      <p:cNvPicPr/>
                      <p:nvPr/>
                    </p:nvPicPr>
                    <p:blipFill>
                      <a:blip r:embed="rId4"/>
                      <a:stretch>
                        <a:fillRect/>
                      </a:stretch>
                    </p:blipFill>
                    <p:spPr>
                      <a:xfrm>
                        <a:off x="346604" y="794808"/>
                        <a:ext cx="9028112" cy="5580063"/>
                      </a:xfrm>
                      <a:prstGeom prst="rect">
                        <a:avLst/>
                      </a:prstGeom>
                      <a:solidFill>
                        <a:schemeClr val="bg1"/>
                      </a:solidFill>
                      <a:ln>
                        <a:noFill/>
                      </a:ln>
                    </p:spPr>
                  </p:pic>
                </p:oleObj>
              </mc:Fallback>
            </mc:AlternateContent>
          </a:graphicData>
        </a:graphic>
      </p:graphicFrame>
      <p:sp>
        <p:nvSpPr>
          <p:cNvPr id="5" name="TextBox 4"/>
          <p:cNvSpPr txBox="1"/>
          <p:nvPr/>
        </p:nvSpPr>
        <p:spPr>
          <a:xfrm rot="21017561">
            <a:off x="7143468" y="3373476"/>
            <a:ext cx="472520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P</a:t>
            </a:r>
            <a:r>
              <a:rPr lang="en-GB" baseline="-25000" dirty="0" err="1">
                <a:latin typeface="Arial" panose="020B0604020202020204" pitchFamily="34" charset="0"/>
                <a:cs typeface="Arial" panose="020B0604020202020204" pitchFamily="34" charset="0"/>
              </a:rPr>
              <a:t>n</a:t>
            </a:r>
            <a:r>
              <a:rPr lang="en-GB" dirty="0">
                <a:latin typeface="Arial" panose="020B0604020202020204" pitchFamily="34" charset="0"/>
                <a:cs typeface="Arial" panose="020B0604020202020204" pitchFamily="34" charset="0"/>
              </a:rPr>
              <a:t>(A) = phenotypic trait A value of entry n  </a:t>
            </a:r>
          </a:p>
          <a:p>
            <a:r>
              <a:rPr lang="en-GB" dirty="0" err="1">
                <a:latin typeface="Arial" panose="020B0604020202020204" pitchFamily="34" charset="0"/>
                <a:cs typeface="Arial" panose="020B0604020202020204" pitchFamily="34" charset="0"/>
              </a:rPr>
              <a:t>P</a:t>
            </a:r>
            <a:r>
              <a:rPr lang="en-GB" baseline="-25000" dirty="0" err="1">
                <a:latin typeface="Arial" panose="020B0604020202020204" pitchFamily="34" charset="0"/>
                <a:cs typeface="Arial" panose="020B0604020202020204" pitchFamily="34" charset="0"/>
              </a:rPr>
              <a:t>n</a:t>
            </a:r>
            <a:r>
              <a:rPr lang="en-GB" dirty="0">
                <a:latin typeface="Arial" panose="020B0604020202020204" pitchFamily="34" charset="0"/>
                <a:cs typeface="Arial" panose="020B0604020202020204" pitchFamily="34" charset="0"/>
              </a:rPr>
              <a:t>(B) = phenotypic trait B value of entry n</a:t>
            </a:r>
          </a:p>
        </p:txBody>
      </p:sp>
      <p:pic>
        <p:nvPicPr>
          <p:cNvPr id="7" name="Picture 6">
            <a:extLst>
              <a:ext uri="{FF2B5EF4-FFF2-40B4-BE49-F238E27FC236}">
                <a16:creationId xmlns:a16="http://schemas.microsoft.com/office/drawing/2014/main" id="{002F55A1-575B-48AD-A57C-7207F1A8A1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36634" y="1337636"/>
            <a:ext cx="3658995" cy="156003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2660FBE6-1AD1-46BC-AE6C-3B0691701AD3}"/>
              </a:ext>
            </a:extLst>
          </p:cNvPr>
          <p:cNvSpPr txBox="1"/>
          <p:nvPr/>
        </p:nvSpPr>
        <p:spPr>
          <a:xfrm>
            <a:off x="11257442" y="2471139"/>
            <a:ext cx="8245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WL</a:t>
            </a:r>
          </a:p>
        </p:txBody>
      </p:sp>
    </p:spTree>
    <p:extLst>
      <p:ext uri="{BB962C8B-B14F-4D97-AF65-F5344CB8AC3E}">
        <p14:creationId xmlns:p14="http://schemas.microsoft.com/office/powerpoint/2010/main" val="380614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2548" y="1150070"/>
            <a:ext cx="9459602" cy="493021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5"/>
          <p:cNvSpPr txBox="1"/>
          <p:nvPr/>
        </p:nvSpPr>
        <p:spPr>
          <a:xfrm>
            <a:off x="11409828" y="6296127"/>
            <a:ext cx="782172"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28</a:t>
            </a:fld>
            <a:endParaRPr lang="en-GB" sz="2400" dirty="0">
              <a:latin typeface="Arial" panose="020B0604020202020204" pitchFamily="34" charset="0"/>
              <a:cs typeface="Arial" panose="020B0604020202020204" pitchFamily="34" charset="0"/>
            </a:endParaRPr>
          </a:p>
        </p:txBody>
      </p:sp>
      <p:graphicFrame>
        <p:nvGraphicFramePr>
          <p:cNvPr id="6" name="Object 2"/>
          <p:cNvGraphicFramePr>
            <a:graphicFrameLocks noChangeAspect="1"/>
          </p:cNvGraphicFramePr>
          <p:nvPr>
            <p:extLst>
              <p:ext uri="{D42A27DB-BD31-4B8C-83A1-F6EECF244321}">
                <p14:modId xmlns:p14="http://schemas.microsoft.com/office/powerpoint/2010/main" val="1728157488"/>
              </p:ext>
            </p:extLst>
          </p:nvPr>
        </p:nvGraphicFramePr>
        <p:xfrm>
          <a:off x="466725" y="1050925"/>
          <a:ext cx="9115425" cy="4878388"/>
        </p:xfrm>
        <a:graphic>
          <a:graphicData uri="http://schemas.openxmlformats.org/presentationml/2006/ole">
            <mc:AlternateContent xmlns:mc="http://schemas.openxmlformats.org/markup-compatibility/2006">
              <mc:Choice xmlns:v="urn:schemas-microsoft-com:vml" Requires="v">
                <p:oleObj spid="_x0000_s14401" name="Document" r:id="rId3" imgW="9297712" imgH="4968368" progId="Word.Document.8">
                  <p:embed/>
                </p:oleObj>
              </mc:Choice>
              <mc:Fallback>
                <p:oleObj name="Document" r:id="rId3" imgW="9297712" imgH="4968368" progId="Word.Document.8">
                  <p:embed/>
                  <p:pic>
                    <p:nvPicPr>
                      <p:cNvPr id="17411" name="Object 2"/>
                      <p:cNvPicPr>
                        <a:picLocks noChangeAspect="1" noChangeArrowheads="1"/>
                      </p:cNvPicPr>
                      <p:nvPr/>
                    </p:nvPicPr>
                    <p:blipFill>
                      <a:blip r:embed="rId4"/>
                      <a:srcRect/>
                      <a:stretch>
                        <a:fillRect/>
                      </a:stretch>
                    </p:blipFill>
                    <p:spPr bwMode="auto">
                      <a:xfrm>
                        <a:off x="466725" y="1050925"/>
                        <a:ext cx="9115425" cy="4878388"/>
                      </a:xfrm>
                      <a:prstGeom prst="rect">
                        <a:avLst/>
                      </a:prstGeom>
                      <a:solidFill>
                        <a:schemeClr val="bg1"/>
                      </a:solidFill>
                      <a:ln>
                        <a:noFill/>
                      </a:ln>
                      <a:effectLst/>
                    </p:spPr>
                  </p:pic>
                </p:oleObj>
              </mc:Fallback>
            </mc:AlternateContent>
          </a:graphicData>
        </a:graphic>
      </p:graphicFrame>
      <p:sp>
        <p:nvSpPr>
          <p:cNvPr id="5" name="TextBox 4"/>
          <p:cNvSpPr txBox="1"/>
          <p:nvPr/>
        </p:nvSpPr>
        <p:spPr>
          <a:xfrm>
            <a:off x="72000" y="36000"/>
            <a:ext cx="1205345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This is the Algebra to include </a:t>
            </a:r>
            <a:r>
              <a:rPr lang="en-GB" sz="2400" dirty="0">
                <a:solidFill>
                  <a:srgbClr val="FF0000"/>
                </a:solidFill>
                <a:latin typeface="Arial" panose="020B0604020202020204" pitchFamily="34" charset="0"/>
                <a:cs typeface="Arial" panose="020B0604020202020204" pitchFamily="34" charset="0"/>
              </a:rPr>
              <a:t>economic weights </a:t>
            </a:r>
            <a:r>
              <a:rPr lang="en-GB" sz="2400" dirty="0">
                <a:latin typeface="Arial" panose="020B0604020202020204" pitchFamily="34" charset="0"/>
                <a:cs typeface="Arial" panose="020B0604020202020204" pitchFamily="34" charset="0"/>
              </a:rPr>
              <a:t>into the Index construction</a:t>
            </a:r>
          </a:p>
        </p:txBody>
      </p:sp>
      <p:sp>
        <p:nvSpPr>
          <p:cNvPr id="3" name="Rectangle 2"/>
          <p:cNvSpPr/>
          <p:nvPr/>
        </p:nvSpPr>
        <p:spPr>
          <a:xfrm>
            <a:off x="3736111" y="6128502"/>
            <a:ext cx="4443076" cy="461665"/>
          </a:xfrm>
          <a:prstGeom prst="rect">
            <a:avLst/>
          </a:prstGeom>
          <a:solidFill>
            <a:schemeClr val="bg1"/>
          </a:solidFill>
          <a:ln>
            <a:noFill/>
          </a:ln>
          <a:effectLst>
            <a:outerShdw blurRad="50800" dist="38100" dir="2700000" algn="tl" rotWithShape="0">
              <a:prstClr val="black">
                <a:alpha val="40000"/>
              </a:prstClr>
            </a:outerShdw>
          </a:effectLst>
        </p:spPr>
        <p:txBody>
          <a:bodyPr wrap="none">
            <a:spAutoFit/>
          </a:bodyPr>
          <a:lstStyle/>
          <a:p>
            <a:pPr>
              <a:spcAft>
                <a:spcPts val="0"/>
              </a:spcAft>
            </a:pPr>
            <a:r>
              <a:rPr lang="en-GB" sz="2400" b="1" dirty="0">
                <a:latin typeface="Arial" panose="020B0604020202020204" pitchFamily="34" charset="0"/>
                <a:ea typeface="Times New Roman" panose="02020603050405020304" pitchFamily="18" charset="0"/>
                <a:cs typeface="Times New Roman" panose="02020603050405020304" pitchFamily="18" charset="0"/>
              </a:rPr>
              <a:t>P </a:t>
            </a:r>
            <a:r>
              <a:rPr lang="en-GB" sz="2400" b="1" dirty="0">
                <a:solidFill>
                  <a:srgbClr val="0000FF"/>
                </a:solidFill>
                <a:latin typeface="Arial" panose="020B0604020202020204" pitchFamily="34" charset="0"/>
                <a:ea typeface="Times New Roman" panose="02020603050405020304" pitchFamily="18" charset="0"/>
                <a:cs typeface="Times New Roman" panose="02020603050405020304" pitchFamily="18" charset="0"/>
              </a:rPr>
              <a:t>b</a:t>
            </a:r>
            <a:r>
              <a:rPr lang="en-GB" sz="2400" b="1"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a:latin typeface="Arial" panose="020B0604020202020204" pitchFamily="34" charset="0"/>
                <a:ea typeface="Times New Roman" panose="02020603050405020304" pitchFamily="18" charset="0"/>
                <a:cs typeface="Times New Roman" panose="02020603050405020304" pitchFamily="18" charset="0"/>
              </a:rPr>
              <a:t>= </a:t>
            </a:r>
            <a:r>
              <a:rPr lang="en-GB" sz="2400" b="1" dirty="0">
                <a:latin typeface="Arial" panose="020B0604020202020204" pitchFamily="34" charset="0"/>
                <a:ea typeface="Times New Roman" panose="02020603050405020304" pitchFamily="18" charset="0"/>
                <a:cs typeface="Times New Roman" panose="02020603050405020304" pitchFamily="18" charset="0"/>
              </a:rPr>
              <a:t> G </a:t>
            </a:r>
            <a:r>
              <a:rPr lang="en-GB" sz="2400"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a</a:t>
            </a:r>
            <a:r>
              <a:rPr lang="en-GB" sz="2400" b="1"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a:latin typeface="Arial" panose="020B0604020202020204" pitchFamily="34" charset="0"/>
                <a:ea typeface="Times New Roman" panose="02020603050405020304" pitchFamily="18" charset="0"/>
                <a:cs typeface="Times New Roman" panose="02020603050405020304" pitchFamily="18" charset="0"/>
              </a:rPr>
              <a:t>=&gt;</a:t>
            </a:r>
            <a:r>
              <a:rPr lang="en-GB" sz="2400" b="1" dirty="0">
                <a:latin typeface="Arial" panose="020B0604020202020204" pitchFamily="34" charset="0"/>
                <a:ea typeface="Times New Roman" panose="02020603050405020304" pitchFamily="18" charset="0"/>
                <a:cs typeface="Times New Roman" panose="02020603050405020304" pitchFamily="18" charset="0"/>
              </a:rPr>
              <a:t>  </a:t>
            </a:r>
            <a:r>
              <a:rPr lang="en-GB" sz="2400" b="1" dirty="0">
                <a:solidFill>
                  <a:srgbClr val="0000FF"/>
                </a:solidFill>
                <a:latin typeface="Arial" panose="020B0604020202020204" pitchFamily="34" charset="0"/>
                <a:ea typeface="Times New Roman" panose="02020603050405020304" pitchFamily="18" charset="0"/>
                <a:cs typeface="Times New Roman" panose="02020603050405020304" pitchFamily="18" charset="0"/>
              </a:rPr>
              <a:t>b</a:t>
            </a:r>
            <a:r>
              <a:rPr lang="en-GB" sz="2400" b="1" dirty="0">
                <a:latin typeface="Arial" panose="020B0604020202020204" pitchFamily="34" charset="0"/>
                <a:ea typeface="Times New Roman" panose="02020603050405020304" pitchFamily="18" charset="0"/>
                <a:cs typeface="Times New Roman" panose="02020603050405020304" pitchFamily="18" charset="0"/>
              </a:rPr>
              <a:t> </a:t>
            </a:r>
            <a:r>
              <a:rPr lang="en-GB" sz="2400" dirty="0">
                <a:latin typeface="Arial" panose="020B0604020202020204" pitchFamily="34" charset="0"/>
                <a:ea typeface="Times New Roman" panose="02020603050405020304" pitchFamily="18" charset="0"/>
                <a:cs typeface="Times New Roman" panose="02020603050405020304" pitchFamily="18" charset="0"/>
              </a:rPr>
              <a:t>=</a:t>
            </a:r>
            <a:r>
              <a:rPr lang="en-GB" sz="2400" b="1" dirty="0">
                <a:latin typeface="Arial" panose="020B0604020202020204" pitchFamily="34" charset="0"/>
                <a:ea typeface="Times New Roman" panose="02020603050405020304" pitchFamily="18" charset="0"/>
                <a:cs typeface="Times New Roman" panose="02020603050405020304" pitchFamily="18" charset="0"/>
              </a:rPr>
              <a:t> P</a:t>
            </a:r>
            <a:r>
              <a:rPr lang="en-GB" sz="2400" b="1" baseline="30000" dirty="0">
                <a:latin typeface="Arial" panose="020B0604020202020204" pitchFamily="34" charset="0"/>
                <a:ea typeface="Times New Roman" panose="02020603050405020304" pitchFamily="18" charset="0"/>
                <a:cs typeface="Times New Roman" panose="02020603050405020304" pitchFamily="18" charset="0"/>
              </a:rPr>
              <a:t>-1 </a:t>
            </a:r>
            <a:r>
              <a:rPr lang="en-GB" sz="2400" b="1" dirty="0">
                <a:latin typeface="Arial" panose="020B0604020202020204" pitchFamily="34" charset="0"/>
                <a:ea typeface="Times New Roman" panose="02020603050405020304" pitchFamily="18" charset="0"/>
                <a:cs typeface="Times New Roman" panose="02020603050405020304" pitchFamily="18" charset="0"/>
              </a:rPr>
              <a:t> G </a:t>
            </a:r>
            <a:r>
              <a:rPr lang="en-GB" sz="2400" b="1" dirty="0">
                <a:solidFill>
                  <a:srgbClr val="FF0000"/>
                </a:solidFill>
                <a:latin typeface="Arial" panose="020B0604020202020204" pitchFamily="34" charset="0"/>
                <a:ea typeface="Times New Roman" panose="02020603050405020304" pitchFamily="18" charset="0"/>
                <a:cs typeface="Times New Roman" panose="02020603050405020304" pitchFamily="18" charset="0"/>
              </a:rPr>
              <a:t>a</a:t>
            </a:r>
            <a:endParaRPr lang="en-GB" sz="2400" dirty="0">
              <a:effectLst/>
              <a:latin typeface="Roman-WP"/>
              <a:ea typeface="Times New Roman" panose="02020603050405020304" pitchFamily="18" charset="0"/>
              <a:cs typeface="Times New Roman" panose="02020603050405020304" pitchFamily="18" charset="0"/>
            </a:endParaRPr>
          </a:p>
        </p:txBody>
      </p:sp>
      <p:sp>
        <p:nvSpPr>
          <p:cNvPr id="7" name="Rectangle 6"/>
          <p:cNvSpPr/>
          <p:nvPr/>
        </p:nvSpPr>
        <p:spPr>
          <a:xfrm>
            <a:off x="9639488" y="2848635"/>
            <a:ext cx="2485966" cy="3231654"/>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If you have no experience in inverting matrices, you can also use these here ...</a:t>
            </a:r>
          </a:p>
          <a:p>
            <a:endParaRPr lang="de-DE"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https://www.</a:t>
            </a:r>
            <a:r>
              <a:rPr lang="en-GB" sz="1600" dirty="0">
                <a:solidFill>
                  <a:srgbClr val="0000FF"/>
                </a:solidFill>
                <a:latin typeface="Arial" panose="020B0604020202020204" pitchFamily="34" charset="0"/>
                <a:cs typeface="Arial" panose="020B0604020202020204" pitchFamily="34" charset="0"/>
              </a:rPr>
              <a:t>handymath</a:t>
            </a:r>
            <a:r>
              <a:rPr lang="en-GB" sz="1600" dirty="0">
                <a:latin typeface="Arial" panose="020B0604020202020204" pitchFamily="34" charset="0"/>
                <a:cs typeface="Arial" panose="020B0604020202020204" pitchFamily="34" charset="0"/>
              </a:rPr>
              <a:t>.</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com/</a:t>
            </a:r>
            <a:r>
              <a:rPr lang="en-GB" sz="1600" dirty="0" err="1">
                <a:latin typeface="Arial" panose="020B0604020202020204" pitchFamily="34" charset="0"/>
                <a:cs typeface="Arial" panose="020B0604020202020204" pitchFamily="34" charset="0"/>
              </a:rPr>
              <a:t>cgi</a:t>
            </a:r>
            <a:r>
              <a:rPr lang="en-GB" sz="1600" dirty="0">
                <a:latin typeface="Arial" panose="020B0604020202020204" pitchFamily="34" charset="0"/>
                <a:cs typeface="Arial" panose="020B0604020202020204" pitchFamily="34" charset="0"/>
              </a:rPr>
              <a:t>-bin/matrix7b.cgi</a:t>
            </a:r>
          </a:p>
          <a:p>
            <a:endParaRPr lang="de-DE" dirty="0">
              <a:latin typeface="Arial" panose="020B0604020202020204" pitchFamily="34" charset="0"/>
              <a:cs typeface="Arial" panose="020B0604020202020204" pitchFamily="34" charset="0"/>
            </a:endParaRPr>
          </a:p>
          <a:p>
            <a:r>
              <a:rPr lang="de-DE" sz="1600" dirty="0" err="1">
                <a:latin typeface="Arial" panose="020B0604020202020204" pitchFamily="34" charset="0"/>
                <a:cs typeface="Arial" panose="020B0604020202020204" pitchFamily="34" charset="0"/>
              </a:rPr>
              <a:t>or</a:t>
            </a:r>
            <a:r>
              <a:rPr lang="de-DE" sz="16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https://www.</a:t>
            </a:r>
            <a:br>
              <a:rPr lang="en-GB" sz="1600" dirty="0">
                <a:latin typeface="Arial" panose="020B0604020202020204" pitchFamily="34" charset="0"/>
                <a:cs typeface="Arial" panose="020B0604020202020204" pitchFamily="34" charset="0"/>
              </a:rPr>
            </a:br>
            <a:r>
              <a:rPr lang="en-GB" sz="1600" dirty="0">
                <a:solidFill>
                  <a:srgbClr val="0000FF"/>
                </a:solidFill>
                <a:latin typeface="Arial" panose="020B0604020202020204" pitchFamily="34" charset="0"/>
                <a:cs typeface="Arial" panose="020B0604020202020204" pitchFamily="34" charset="0"/>
              </a:rPr>
              <a:t>wolframalpha</a:t>
            </a:r>
            <a:r>
              <a:rPr lang="en-GB" sz="1600" dirty="0">
                <a:latin typeface="Arial" panose="020B0604020202020204" pitchFamily="34" charset="0"/>
                <a:cs typeface="Arial" panose="020B0604020202020204" pitchFamily="34" charset="0"/>
              </a:rPr>
              <a:t>.com/</a:t>
            </a:r>
            <a:br>
              <a:rPr lang="en-GB" sz="1600" dirty="0">
                <a:latin typeface="Arial" panose="020B0604020202020204" pitchFamily="34" charset="0"/>
                <a:cs typeface="Arial" panose="020B0604020202020204" pitchFamily="34" charset="0"/>
              </a:rPr>
            </a:br>
            <a:r>
              <a:rPr lang="en-GB" sz="1600" dirty="0" err="1">
                <a:latin typeface="Arial" panose="020B0604020202020204" pitchFamily="34" charset="0"/>
                <a:cs typeface="Arial" panose="020B0604020202020204" pitchFamily="34" charset="0"/>
              </a:rPr>
              <a:t>input?i</a:t>
            </a:r>
            <a:r>
              <a:rPr lang="en-GB" sz="1600" dirty="0">
                <a:latin typeface="Arial" panose="020B0604020202020204" pitchFamily="34" charset="0"/>
                <a:cs typeface="Arial" panose="020B0604020202020204" pitchFamily="34" charset="0"/>
              </a:rPr>
              <a:t>=</a:t>
            </a:r>
            <a:r>
              <a:rPr lang="en-GB" sz="1600" dirty="0" err="1">
                <a:latin typeface="Arial" panose="020B0604020202020204" pitchFamily="34" charset="0"/>
                <a:cs typeface="Arial" panose="020B0604020202020204" pitchFamily="34" charset="0"/>
              </a:rPr>
              <a:t>systems+of+equations+calculator</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8729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2023629"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What if we employ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 weights </a:t>
            </a:r>
            <a:r>
              <a:rPr lang="en-GB" sz="2400" dirty="0">
                <a:latin typeface="Arial" panose="020B0604020202020204" pitchFamily="34" charset="0"/>
                <a:cs typeface="Arial" panose="020B0604020202020204" pitchFamily="34" charset="0"/>
              </a:rPr>
              <a:t>for ‘Yield under </a:t>
            </a:r>
            <a:r>
              <a:rPr lang="en-GB" sz="2400" dirty="0">
                <a:solidFill>
                  <a:srgbClr val="006600"/>
                </a:solidFill>
                <a:latin typeface="Arial" panose="020B0604020202020204" pitchFamily="34" charset="0"/>
                <a:cs typeface="Arial" panose="020B0604020202020204" pitchFamily="34" charset="0"/>
              </a:rPr>
              <a:t>Organic</a:t>
            </a:r>
            <a:r>
              <a:rPr lang="en-GB" sz="2400" dirty="0">
                <a:latin typeface="Arial" panose="020B0604020202020204" pitchFamily="34" charset="0"/>
                <a:cs typeface="Arial" panose="020B0604020202020204" pitchFamily="34" charset="0"/>
              </a:rPr>
              <a:t>’ and ‘Yield under Conventional’?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a:t>
            </a:r>
            <a:r>
              <a:rPr lang="en-GB" sz="2400" dirty="0">
                <a:solidFill>
                  <a:srgbClr val="006600"/>
                </a:solidFill>
                <a:latin typeface="Arial" panose="020B0604020202020204" pitchFamily="34" charset="0"/>
                <a:cs typeface="Arial" panose="020B0604020202020204" pitchFamily="34" charset="0"/>
              </a:rPr>
              <a:t>Organic</a:t>
            </a:r>
            <a:r>
              <a:rPr lang="en-GB" sz="2400" dirty="0">
                <a:latin typeface="Arial" panose="020B0604020202020204" pitchFamily="34" charset="0"/>
                <a:cs typeface="Arial" panose="020B0604020202020204" pitchFamily="34" charset="0"/>
              </a:rPr>
              <a:t> maize is </a:t>
            </a:r>
            <a:r>
              <a:rPr lang="en-GB" sz="2400" dirty="0">
                <a:solidFill>
                  <a:srgbClr val="C00000"/>
                </a:solidFill>
                <a:latin typeface="Arial" panose="020B0604020202020204" pitchFamily="34" charset="0"/>
                <a:cs typeface="Arial" panose="020B0604020202020204" pitchFamily="34" charset="0"/>
              </a:rPr>
              <a:t>3%</a:t>
            </a:r>
            <a:r>
              <a:rPr lang="en-GB" sz="2400" dirty="0">
                <a:latin typeface="Arial" panose="020B0604020202020204" pitchFamily="34" charset="0"/>
                <a:cs typeface="Arial" panose="020B0604020202020204" pitchFamily="34" charset="0"/>
              </a:rPr>
              <a:t> of all maize</a:t>
            </a:r>
            <a:r>
              <a:rPr lang="en-GB" sz="2400" dirty="0">
                <a:solidFill>
                  <a:schemeClr val="bg1"/>
                </a:solidFill>
                <a:latin typeface="Arial" panose="020B0604020202020204" pitchFamily="34" charset="0"/>
                <a:cs typeface="Arial" panose="020B0604020202020204" pitchFamily="34" charset="0"/>
              </a:rPr>
              <a:t>; (2) nevertheless a company may give e.g. equal weight to Organic and Conventional.</a:t>
            </a:r>
            <a:r>
              <a:rPr lang="en-GB" sz="2400" dirty="0">
                <a:latin typeface="Arial" panose="020B0604020202020204" pitchFamily="34" charset="0"/>
                <a:cs typeface="Arial" panose="020B0604020202020204" pitchFamily="34" charset="0"/>
              </a:rPr>
              <a:t> </a:t>
            </a:r>
            <a:endParaRPr lang="en-GB" sz="2400" dirty="0">
              <a:solidFill>
                <a:srgbClr val="0000FF"/>
              </a:solidFill>
              <a:latin typeface="Arial" panose="020B0604020202020204" pitchFamily="34" charset="0"/>
              <a:cs typeface="Arial" panose="020B0604020202020204" pitchFamily="34" charset="0"/>
            </a:endParaRPr>
          </a:p>
        </p:txBody>
      </p:sp>
      <p:sp>
        <p:nvSpPr>
          <p:cNvPr id="10" name="TextBox 9"/>
          <p:cNvSpPr txBox="1"/>
          <p:nvPr/>
        </p:nvSpPr>
        <p:spPr>
          <a:xfrm>
            <a:off x="8360434" y="1297172"/>
            <a:ext cx="3735195" cy="535531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defRPr/>
            </a:pPr>
            <a:r>
              <a:rPr lang="en-GB" dirty="0">
                <a:latin typeface="Arial" panose="020B0604020202020204" pitchFamily="34" charset="0"/>
                <a:cs typeface="Arial" panose="020B0604020202020204" pitchFamily="34" charset="0"/>
              </a:rPr>
              <a:t>If </a:t>
            </a:r>
            <a:r>
              <a:rPr lang="en-GB" dirty="0">
                <a:solidFill>
                  <a:srgbClr val="006600"/>
                </a:solidFill>
                <a:latin typeface="Arial" panose="020B0604020202020204" pitchFamily="34" charset="0"/>
                <a:cs typeface="Arial" panose="020B0604020202020204" pitchFamily="34" charset="0"/>
              </a:rPr>
              <a:t>organic</a:t>
            </a:r>
            <a:r>
              <a:rPr lang="en-GB" dirty="0">
                <a:latin typeface="Arial" panose="020B0604020202020204" pitchFamily="34" charset="0"/>
                <a:cs typeface="Arial" panose="020B0604020202020204" pitchFamily="34" charset="0"/>
              </a:rPr>
              <a:t> with its share of ~3% of total maize acreage were </a:t>
            </a:r>
            <a:r>
              <a:rPr lang="en-GB" dirty="0" err="1">
                <a:latin typeface="Arial" panose="020B0604020202020204" pitchFamily="34" charset="0"/>
                <a:cs typeface="Arial" panose="020B0604020202020204" pitchFamily="34" charset="0"/>
              </a:rPr>
              <a:t>consi-dered</a:t>
            </a:r>
            <a:r>
              <a:rPr lang="en-GB" dirty="0">
                <a:latin typeface="Arial" panose="020B0604020202020204" pitchFamily="34" charset="0"/>
                <a:cs typeface="Arial" panose="020B0604020202020204" pitchFamily="34" charset="0"/>
              </a:rPr>
              <a:t> to be correspondingly mini-mal important, then we may even ask whether the additional effort in running such specific trials is really worth wile at all. </a:t>
            </a:r>
            <a:r>
              <a:rPr lang="en-GB" dirty="0">
                <a:solidFill>
                  <a:schemeClr val="bg1"/>
                </a:solidFill>
                <a:latin typeface="Arial" panose="020B0604020202020204" pitchFamily="34" charset="0"/>
                <a:cs typeface="Arial" panose="020B0604020202020204" pitchFamily="34" charset="0"/>
              </a:rPr>
              <a:t>Yet, if a company decides to consider nonetheless organic as equal valuable as con-</a:t>
            </a:r>
            <a:r>
              <a:rPr lang="en-GB" dirty="0" err="1">
                <a:solidFill>
                  <a:schemeClr val="bg1"/>
                </a:solidFill>
                <a:latin typeface="Arial" panose="020B0604020202020204" pitchFamily="34" charset="0"/>
                <a:cs typeface="Arial" panose="020B0604020202020204" pitchFamily="34" charset="0"/>
              </a:rPr>
              <a:t>vential</a:t>
            </a:r>
            <a:r>
              <a:rPr lang="en-GB" dirty="0">
                <a:solidFill>
                  <a:schemeClr val="bg1"/>
                </a:solidFill>
                <a:latin typeface="Arial" panose="020B0604020202020204" pitchFamily="34" charset="0"/>
                <a:cs typeface="Arial" panose="020B0604020202020204" pitchFamily="34" charset="0"/>
              </a:rPr>
              <a:t>, then in may be appropriate to run both types of trials and ac-</a:t>
            </a:r>
            <a:r>
              <a:rPr lang="en-GB" dirty="0" err="1">
                <a:solidFill>
                  <a:schemeClr val="bg1"/>
                </a:solidFill>
                <a:latin typeface="Arial" panose="020B0604020202020204" pitchFamily="34" charset="0"/>
                <a:cs typeface="Arial" panose="020B0604020202020204" pitchFamily="34" charset="0"/>
              </a:rPr>
              <a:t>cordingly</a:t>
            </a:r>
            <a:r>
              <a:rPr lang="en-GB" dirty="0">
                <a:solidFill>
                  <a:schemeClr val="bg1"/>
                </a:solidFill>
                <a:latin typeface="Arial" panose="020B0604020202020204" pitchFamily="34" charset="0"/>
                <a:cs typeface="Arial" panose="020B0604020202020204" pitchFamily="34" charset="0"/>
              </a:rPr>
              <a:t> weigh their results when selecting. </a:t>
            </a:r>
          </a:p>
          <a:p>
            <a:pPr>
              <a:defRPr/>
            </a:pPr>
            <a:endParaRPr lang="en-GB" dirty="0">
              <a:solidFill>
                <a:schemeClr val="bg1"/>
              </a:solidFill>
              <a:latin typeface="Arial" panose="020B0604020202020204" pitchFamily="34" charset="0"/>
              <a:cs typeface="Arial" panose="020B0604020202020204" pitchFamily="34" charset="0"/>
            </a:endParaRPr>
          </a:p>
          <a:p>
            <a:pPr>
              <a:defRPr/>
            </a:pPr>
            <a:r>
              <a:rPr lang="en-GB" dirty="0">
                <a:solidFill>
                  <a:schemeClr val="bg1"/>
                </a:solidFill>
                <a:latin typeface="Arial" panose="020B0604020202020204" pitchFamily="34" charset="0"/>
                <a:cs typeface="Arial" panose="020B0604020202020204" pitchFamily="34" charset="0"/>
              </a:rPr>
              <a:t>It is still up for debate whether we should then breed compromise types or rather run two separate programmes (organic and conventional).</a:t>
            </a:r>
          </a:p>
        </p:txBody>
      </p:sp>
      <p:sp>
        <p:nvSpPr>
          <p:cNvPr id="2" name="Textfeld 5"/>
          <p:cNvSpPr txBox="1"/>
          <p:nvPr/>
        </p:nvSpPr>
        <p:spPr>
          <a:xfrm>
            <a:off x="11409831" y="63655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29</a:t>
            </a:fld>
            <a:endParaRPr lang="en-GB" sz="2400" dirty="0">
              <a:latin typeface="Arial" panose="020B0604020202020204" pitchFamily="34" charset="0"/>
              <a:cs typeface="Arial" panose="020B0604020202020204" pitchFamily="34" charset="0"/>
            </a:endParaRPr>
          </a:p>
        </p:txBody>
      </p:sp>
      <p:grpSp>
        <p:nvGrpSpPr>
          <p:cNvPr id="8" name="Group 7"/>
          <p:cNvGrpSpPr/>
          <p:nvPr/>
        </p:nvGrpSpPr>
        <p:grpSpPr>
          <a:xfrm>
            <a:off x="80329" y="1297172"/>
            <a:ext cx="8595359" cy="5487803"/>
            <a:chOff x="80329" y="1297172"/>
            <a:chExt cx="8595359" cy="5487803"/>
          </a:xfrm>
        </p:grpSpPr>
        <p:sp>
          <p:nvSpPr>
            <p:cNvPr id="5" name="Rectangle 4"/>
            <p:cNvSpPr/>
            <p:nvPr/>
          </p:nvSpPr>
          <p:spPr>
            <a:xfrm>
              <a:off x="80329" y="1297172"/>
              <a:ext cx="8175151" cy="542635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 name="Object 2"/>
            <p:cNvGraphicFramePr>
              <a:graphicFrameLocks noChangeAspect="1"/>
            </p:cNvGraphicFramePr>
            <p:nvPr>
              <p:extLst>
                <p:ext uri="{D42A27DB-BD31-4B8C-83A1-F6EECF244321}">
                  <p14:modId xmlns:p14="http://schemas.microsoft.com/office/powerpoint/2010/main" val="39437067"/>
                </p:ext>
              </p:extLst>
            </p:nvPr>
          </p:nvGraphicFramePr>
          <p:xfrm>
            <a:off x="134938" y="1390650"/>
            <a:ext cx="8540750" cy="5394325"/>
          </p:xfrm>
          <a:graphic>
            <a:graphicData uri="http://schemas.openxmlformats.org/presentationml/2006/ole">
              <mc:AlternateContent xmlns:mc="http://schemas.openxmlformats.org/markup-compatibility/2006">
                <mc:Choice xmlns:v="urn:schemas-microsoft-com:vml" Requires="v">
                  <p:oleObj spid="_x0000_s23591" name="Document" r:id="rId3" imgW="8541264" imgH="5393746" progId="Word.Document.12">
                    <p:link updateAutomatic="1"/>
                  </p:oleObj>
                </mc:Choice>
                <mc:Fallback>
                  <p:oleObj name="Document" r:id="rId3" imgW="8541264" imgH="5393746" progId="Word.Document.12">
                    <p:link updateAutomatic="1"/>
                    <p:pic>
                      <p:nvPicPr>
                        <p:cNvPr id="3" name="Object 2"/>
                        <p:cNvPicPr/>
                        <p:nvPr/>
                      </p:nvPicPr>
                      <p:blipFill>
                        <a:blip r:embed="rId4"/>
                        <a:stretch>
                          <a:fillRect/>
                        </a:stretch>
                      </p:blipFill>
                      <p:spPr>
                        <a:xfrm>
                          <a:off x="134938" y="1390650"/>
                          <a:ext cx="8540750" cy="5394325"/>
                        </a:xfrm>
                        <a:prstGeom prst="rect">
                          <a:avLst/>
                        </a:prstGeom>
                      </p:spPr>
                    </p:pic>
                  </p:oleObj>
                </mc:Fallback>
              </mc:AlternateContent>
            </a:graphicData>
          </a:graphic>
        </p:graphicFrame>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39535" y="2136956"/>
              <a:ext cx="2749538" cy="1172283"/>
            </a:xfrm>
            <a:prstGeom prst="rect">
              <a:avLst/>
            </a:prstGeom>
            <a:effectLst>
              <a:outerShdw blurRad="50800" dist="38100" dir="2700000" algn="tl" rotWithShape="0">
                <a:prstClr val="black">
                  <a:alpha val="40000"/>
                </a:prstClr>
              </a:outerShdw>
            </a:effectLst>
          </p:spPr>
        </p:pic>
      </p:grpSp>
      <p:sp>
        <p:nvSpPr>
          <p:cNvPr id="7" name="Rectangle 6"/>
          <p:cNvSpPr/>
          <p:nvPr/>
        </p:nvSpPr>
        <p:spPr>
          <a:xfrm>
            <a:off x="241300" y="4770967"/>
            <a:ext cx="6929967" cy="181186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13084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517064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Population Genetics, 12 Chapters. Heritability and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6 Chapters. Breeding Method, 13 Chapters. Concept of Direct Selection vs. Indirect Selection. Phenotypic versus genetic correlation.</a:t>
            </a:r>
          </a:p>
          <a:p>
            <a:r>
              <a:rPr lang="en-GB" dirty="0">
                <a:latin typeface="Arial" panose="020B0604020202020204" pitchFamily="34" charset="0"/>
                <a:cs typeface="Arial" panose="020B0604020202020204" pitchFamily="34" charset="0"/>
              </a:rPr>
              <a:t>Still awaiting - after ‘Correlated Traits’ -  is Quantitative Genetics, 14 Chapters. </a:t>
            </a:r>
          </a:p>
          <a:p>
            <a:endParaRPr lang="en-GB" dirty="0">
              <a:latin typeface="Arial" panose="020B0604020202020204" pitchFamily="34" charset="0"/>
              <a:cs typeface="Arial" panose="020B0604020202020204" pitchFamily="34" charset="0"/>
            </a:endParaRP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Linear selection index, independent culling, tandem selection, Index Selection, Optimum Index, Phenotypic and genetic variance-covariance matrix</a:t>
            </a:r>
          </a:p>
          <a:p>
            <a:endParaRPr lang="en-GB" sz="1200" dirty="0">
              <a:solidFill>
                <a:srgbClr val="FF0000"/>
              </a:solidFill>
              <a:latin typeface="Arial" panose="020B0604020202020204" pitchFamily="34" charset="0"/>
              <a:cs typeface="Arial" panose="020B0604020202020204" pitchFamily="34" charset="0"/>
            </a:endParaRP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6DC623C-6F1A-4304-9941-3781A46412F5}"/>
              </a:ext>
            </a:extLst>
          </p:cNvPr>
          <p:cNvPicPr>
            <a:picLocks noChangeAspect="1"/>
          </p:cNvPicPr>
          <p:nvPr/>
        </p:nvPicPr>
        <p:blipFill>
          <a:blip r:embed="rId2"/>
          <a:stretch>
            <a:fillRect/>
          </a:stretch>
        </p:blipFill>
        <p:spPr>
          <a:xfrm>
            <a:off x="95331" y="3020066"/>
            <a:ext cx="11918689" cy="2068996"/>
          </a:xfrm>
          <a:prstGeom prst="rect">
            <a:avLst/>
          </a:prstGeom>
          <a:solidFill>
            <a:schemeClr val="bg1"/>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45312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2023629"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What if we employ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 weights </a:t>
            </a:r>
            <a:r>
              <a:rPr lang="en-GB" sz="2400" dirty="0">
                <a:latin typeface="Arial" panose="020B0604020202020204" pitchFamily="34" charset="0"/>
                <a:cs typeface="Arial" panose="020B0604020202020204" pitchFamily="34" charset="0"/>
              </a:rPr>
              <a:t>for ‘Yield under </a:t>
            </a:r>
            <a:r>
              <a:rPr lang="en-GB" sz="2400" dirty="0">
                <a:solidFill>
                  <a:srgbClr val="006600"/>
                </a:solidFill>
                <a:latin typeface="Arial" panose="020B0604020202020204" pitchFamily="34" charset="0"/>
                <a:cs typeface="Arial" panose="020B0604020202020204" pitchFamily="34" charset="0"/>
              </a:rPr>
              <a:t>Organic</a:t>
            </a:r>
            <a:r>
              <a:rPr lang="en-GB" sz="2400" dirty="0">
                <a:latin typeface="Arial" panose="020B0604020202020204" pitchFamily="34" charset="0"/>
                <a:cs typeface="Arial" panose="020B0604020202020204" pitchFamily="34" charset="0"/>
              </a:rPr>
              <a:t>’ and ‘Yield under Conventional’?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Organic maize is </a:t>
            </a:r>
            <a:r>
              <a:rPr lang="en-GB" sz="2400" dirty="0">
                <a:solidFill>
                  <a:srgbClr val="C00000"/>
                </a:solidFill>
                <a:latin typeface="Arial" panose="020B0604020202020204" pitchFamily="34" charset="0"/>
                <a:cs typeface="Arial" panose="020B0604020202020204" pitchFamily="34" charset="0"/>
              </a:rPr>
              <a:t>3%</a:t>
            </a:r>
            <a:r>
              <a:rPr lang="en-GB" sz="2400" dirty="0">
                <a:latin typeface="Arial" panose="020B0604020202020204" pitchFamily="34" charset="0"/>
                <a:cs typeface="Arial" panose="020B0604020202020204" pitchFamily="34" charset="0"/>
              </a:rPr>
              <a:t> of all maize; </a:t>
            </a:r>
            <a:r>
              <a:rPr lang="en-GB" sz="2400" dirty="0">
                <a:solidFill>
                  <a:srgbClr val="006600"/>
                </a:solidFill>
                <a:latin typeface="Arial" panose="020B0604020202020204" pitchFamily="34" charset="0"/>
                <a:cs typeface="Arial" panose="020B0604020202020204" pitchFamily="34" charset="0"/>
              </a:rPr>
              <a:t>(</a:t>
            </a:r>
            <a:r>
              <a:rPr lang="en-GB" sz="2400"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GB" sz="2400" dirty="0">
                <a:solidFill>
                  <a:srgbClr val="006600"/>
                </a:solidFill>
                <a:latin typeface="Arial" panose="020B0604020202020204" pitchFamily="34" charset="0"/>
                <a:cs typeface="Arial" panose="020B0604020202020204" pitchFamily="34" charset="0"/>
              </a:rPr>
              <a:t>) nevertheless a company may give e.g. equal weight to Organic and </a:t>
            </a:r>
            <a:r>
              <a:rPr lang="en-GB" sz="2400" dirty="0">
                <a:latin typeface="Arial" panose="020B0604020202020204" pitchFamily="34" charset="0"/>
                <a:cs typeface="Arial" panose="020B0604020202020204" pitchFamily="34" charset="0"/>
              </a:rPr>
              <a:t>Conventional. </a:t>
            </a:r>
            <a:endParaRPr lang="en-GB" sz="2400" dirty="0">
              <a:solidFill>
                <a:srgbClr val="0000FF"/>
              </a:solidFill>
              <a:latin typeface="Arial" panose="020B0604020202020204" pitchFamily="34" charset="0"/>
              <a:cs typeface="Arial" panose="020B0604020202020204" pitchFamily="34" charset="0"/>
            </a:endParaRPr>
          </a:p>
        </p:txBody>
      </p:sp>
      <p:sp>
        <p:nvSpPr>
          <p:cNvPr id="10" name="TextBox 9"/>
          <p:cNvSpPr txBox="1"/>
          <p:nvPr/>
        </p:nvSpPr>
        <p:spPr>
          <a:xfrm>
            <a:off x="8360434" y="1297172"/>
            <a:ext cx="3735195" cy="535531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defRPr/>
            </a:pPr>
            <a:r>
              <a:rPr lang="en-GB" dirty="0">
                <a:solidFill>
                  <a:schemeClr val="tx1">
                    <a:lumMod val="50000"/>
                    <a:lumOff val="50000"/>
                  </a:schemeClr>
                </a:solidFill>
                <a:latin typeface="Arial" panose="020B0604020202020204" pitchFamily="34" charset="0"/>
                <a:cs typeface="Arial" panose="020B0604020202020204" pitchFamily="34" charset="0"/>
              </a:rPr>
              <a:t>If organic with its share of ~3% of total maize acreage were </a:t>
            </a:r>
            <a:r>
              <a:rPr lang="en-GB" dirty="0" err="1">
                <a:solidFill>
                  <a:schemeClr val="tx1">
                    <a:lumMod val="50000"/>
                    <a:lumOff val="50000"/>
                  </a:schemeClr>
                </a:solidFill>
                <a:latin typeface="Arial" panose="020B0604020202020204" pitchFamily="34" charset="0"/>
                <a:cs typeface="Arial" panose="020B0604020202020204" pitchFamily="34" charset="0"/>
              </a:rPr>
              <a:t>consi-dered</a:t>
            </a:r>
            <a:r>
              <a:rPr lang="en-GB" dirty="0">
                <a:solidFill>
                  <a:schemeClr val="tx1">
                    <a:lumMod val="50000"/>
                    <a:lumOff val="50000"/>
                  </a:schemeClr>
                </a:solidFill>
                <a:latin typeface="Arial" panose="020B0604020202020204" pitchFamily="34" charset="0"/>
                <a:cs typeface="Arial" panose="020B0604020202020204" pitchFamily="34" charset="0"/>
              </a:rPr>
              <a:t> to be correspondingly mini-mal important, then we may even ask whether the additional effort in running such specific trials is really worth wile at all. </a:t>
            </a:r>
            <a:r>
              <a:rPr lang="en-GB" dirty="0">
                <a:latin typeface="Arial" panose="020B0604020202020204" pitchFamily="34" charset="0"/>
                <a:cs typeface="Arial" panose="020B0604020202020204" pitchFamily="34" charset="0"/>
              </a:rPr>
              <a:t>Yet, if a company decides to consider nonetheless </a:t>
            </a:r>
            <a:r>
              <a:rPr lang="en-GB" dirty="0">
                <a:solidFill>
                  <a:srgbClr val="006600"/>
                </a:solidFill>
                <a:latin typeface="Arial" panose="020B0604020202020204" pitchFamily="34" charset="0"/>
                <a:cs typeface="Arial" panose="020B0604020202020204" pitchFamily="34" charset="0"/>
              </a:rPr>
              <a:t>organic</a:t>
            </a:r>
            <a:r>
              <a:rPr lang="en-GB" dirty="0">
                <a:latin typeface="Arial" panose="020B0604020202020204" pitchFamily="34" charset="0"/>
                <a:cs typeface="Arial" panose="020B0604020202020204" pitchFamily="34" charset="0"/>
              </a:rPr>
              <a:t> as </a:t>
            </a:r>
            <a:r>
              <a:rPr lang="en-GB" dirty="0">
                <a:solidFill>
                  <a:srgbClr val="C00000"/>
                </a:solidFill>
                <a:latin typeface="Arial" panose="020B0604020202020204" pitchFamily="34" charset="0"/>
                <a:cs typeface="Arial" panose="020B0604020202020204" pitchFamily="34" charset="0"/>
              </a:rPr>
              <a:t>equal</a:t>
            </a:r>
            <a:r>
              <a:rPr lang="en-GB" dirty="0">
                <a:latin typeface="Arial" panose="020B0604020202020204" pitchFamily="34" charset="0"/>
                <a:cs typeface="Arial" panose="020B0604020202020204" pitchFamily="34" charset="0"/>
              </a:rPr>
              <a:t> valuable as con-</a:t>
            </a:r>
            <a:r>
              <a:rPr lang="en-GB" dirty="0" err="1">
                <a:latin typeface="Arial" panose="020B0604020202020204" pitchFamily="34" charset="0"/>
                <a:cs typeface="Arial" panose="020B0604020202020204" pitchFamily="34" charset="0"/>
              </a:rPr>
              <a:t>vential</a:t>
            </a:r>
            <a:r>
              <a:rPr lang="en-GB" dirty="0">
                <a:latin typeface="Arial" panose="020B0604020202020204" pitchFamily="34" charset="0"/>
                <a:cs typeface="Arial" panose="020B0604020202020204" pitchFamily="34" charset="0"/>
              </a:rPr>
              <a:t>, then in may be appropriate to run both types of trials and ac-</a:t>
            </a:r>
            <a:r>
              <a:rPr lang="en-GB" dirty="0" err="1">
                <a:latin typeface="Arial" panose="020B0604020202020204" pitchFamily="34" charset="0"/>
                <a:cs typeface="Arial" panose="020B0604020202020204" pitchFamily="34" charset="0"/>
              </a:rPr>
              <a:t>cordingly</a:t>
            </a:r>
            <a:r>
              <a:rPr lang="en-GB" dirty="0">
                <a:latin typeface="Arial" panose="020B0604020202020204" pitchFamily="34" charset="0"/>
                <a:cs typeface="Arial" panose="020B0604020202020204" pitchFamily="34" charset="0"/>
              </a:rPr>
              <a:t> weigh their results when selecting. </a:t>
            </a:r>
          </a:p>
          <a:p>
            <a:pPr>
              <a:defRPr/>
            </a:pPr>
            <a:endParaRPr lang="en-GB"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It is still up for debate whether we should then breed compromise types or rather run two separate programmes (</a:t>
            </a:r>
            <a:r>
              <a:rPr lang="en-GB" dirty="0">
                <a:solidFill>
                  <a:srgbClr val="006600"/>
                </a:solidFill>
                <a:latin typeface="Arial" panose="020B0604020202020204" pitchFamily="34" charset="0"/>
                <a:cs typeface="Arial" panose="020B0604020202020204" pitchFamily="34" charset="0"/>
              </a:rPr>
              <a:t>organic</a:t>
            </a:r>
            <a:r>
              <a:rPr lang="en-GB" dirty="0">
                <a:latin typeface="Arial" panose="020B0604020202020204" pitchFamily="34" charset="0"/>
                <a:cs typeface="Arial" panose="020B0604020202020204" pitchFamily="34" charset="0"/>
              </a:rPr>
              <a:t> and conventional).</a:t>
            </a:r>
          </a:p>
        </p:txBody>
      </p:sp>
      <p:sp>
        <p:nvSpPr>
          <p:cNvPr id="2" name="Textfeld 5"/>
          <p:cNvSpPr txBox="1"/>
          <p:nvPr/>
        </p:nvSpPr>
        <p:spPr>
          <a:xfrm>
            <a:off x="11409831" y="63655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30</a:t>
            </a:fld>
            <a:endParaRPr lang="en-GB" sz="2400" dirty="0">
              <a:latin typeface="Arial" panose="020B0604020202020204" pitchFamily="34" charset="0"/>
              <a:cs typeface="Arial" panose="020B0604020202020204" pitchFamily="34" charset="0"/>
            </a:endParaRPr>
          </a:p>
        </p:txBody>
      </p:sp>
      <p:grpSp>
        <p:nvGrpSpPr>
          <p:cNvPr id="6" name="Group 5"/>
          <p:cNvGrpSpPr/>
          <p:nvPr/>
        </p:nvGrpSpPr>
        <p:grpSpPr>
          <a:xfrm>
            <a:off x="80329" y="1297172"/>
            <a:ext cx="8595359" cy="5487803"/>
            <a:chOff x="80329" y="1297172"/>
            <a:chExt cx="8595359" cy="5487803"/>
          </a:xfrm>
        </p:grpSpPr>
        <p:sp>
          <p:nvSpPr>
            <p:cNvPr id="5" name="Rectangle 4"/>
            <p:cNvSpPr/>
            <p:nvPr/>
          </p:nvSpPr>
          <p:spPr>
            <a:xfrm>
              <a:off x="80329" y="1297172"/>
              <a:ext cx="8175151" cy="542635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 name="Object 2"/>
            <p:cNvGraphicFramePr>
              <a:graphicFrameLocks noChangeAspect="1"/>
            </p:cNvGraphicFramePr>
            <p:nvPr>
              <p:extLst>
                <p:ext uri="{D42A27DB-BD31-4B8C-83A1-F6EECF244321}">
                  <p14:modId xmlns:p14="http://schemas.microsoft.com/office/powerpoint/2010/main" val="3672046764"/>
                </p:ext>
              </p:extLst>
            </p:nvPr>
          </p:nvGraphicFramePr>
          <p:xfrm>
            <a:off x="134938" y="1390650"/>
            <a:ext cx="8540750" cy="5394325"/>
          </p:xfrm>
          <a:graphic>
            <a:graphicData uri="http://schemas.openxmlformats.org/presentationml/2006/ole">
              <mc:AlternateContent xmlns:mc="http://schemas.openxmlformats.org/markup-compatibility/2006">
                <mc:Choice xmlns:v="urn:schemas-microsoft-com:vml" Requires="v">
                  <p:oleObj spid="_x0000_s22594" name="Document" r:id="rId3" imgW="8541264" imgH="5393746" progId="Word.Document.12">
                    <p:link updateAutomatic="1"/>
                  </p:oleObj>
                </mc:Choice>
                <mc:Fallback>
                  <p:oleObj name="Document" r:id="rId3" imgW="8541264" imgH="5393746" progId="Word.Document.12">
                    <p:link updateAutomatic="1"/>
                    <p:pic>
                      <p:nvPicPr>
                        <p:cNvPr id="0" name=""/>
                        <p:cNvPicPr/>
                        <p:nvPr/>
                      </p:nvPicPr>
                      <p:blipFill>
                        <a:blip r:embed="rId4"/>
                        <a:stretch>
                          <a:fillRect/>
                        </a:stretch>
                      </p:blipFill>
                      <p:spPr>
                        <a:xfrm>
                          <a:off x="134938" y="1390650"/>
                          <a:ext cx="8540750" cy="5394325"/>
                        </a:xfrm>
                        <a:prstGeom prst="rect">
                          <a:avLst/>
                        </a:prstGeom>
                      </p:spPr>
                    </p:pic>
                  </p:oleObj>
                </mc:Fallback>
              </mc:AlternateContent>
            </a:graphicData>
          </a:graphic>
        </p:graphicFrame>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239535" y="2136956"/>
              <a:ext cx="2749538" cy="1172283"/>
            </a:xfrm>
            <a:prstGeom prst="rect">
              <a:avLst/>
            </a:prstGeom>
            <a:effectLst>
              <a:outerShdw blurRad="50800" dist="38100" dir="2700000" algn="tl" rotWithShape="0">
                <a:prstClr val="black">
                  <a:alpha val="40000"/>
                </a:prstClr>
              </a:outerShdw>
            </a:effectLst>
          </p:spPr>
        </p:pic>
      </p:grpSp>
      <p:sp>
        <p:nvSpPr>
          <p:cNvPr id="7" name="TextBox 6">
            <a:extLst>
              <a:ext uri="{FF2B5EF4-FFF2-40B4-BE49-F238E27FC236}">
                <a16:creationId xmlns:a16="http://schemas.microsoft.com/office/drawing/2014/main" id="{45B70758-FEC4-4D8F-9601-62B27FD8EC30}"/>
              </a:ext>
            </a:extLst>
          </p:cNvPr>
          <p:cNvSpPr txBox="1"/>
          <p:nvPr/>
        </p:nvSpPr>
        <p:spPr>
          <a:xfrm rot="21393961">
            <a:off x="6977817" y="4953794"/>
            <a:ext cx="1332272" cy="1246495"/>
          </a:xfrm>
          <a:prstGeom prst="rect">
            <a:avLst/>
          </a:prstGeom>
          <a:solidFill>
            <a:schemeClr val="bg1"/>
          </a:solidFill>
        </p:spPr>
        <p:txBody>
          <a:bodyPr wrap="square" rtlCol="0">
            <a:spAutoFit/>
          </a:bodyPr>
          <a:lstStyle/>
          <a:p>
            <a:r>
              <a:rPr lang="en-GB" sz="1500" dirty="0">
                <a:solidFill>
                  <a:schemeClr val="tx1">
                    <a:lumMod val="50000"/>
                    <a:lumOff val="50000"/>
                  </a:schemeClr>
                </a:solidFill>
                <a:latin typeface="Arial Narrow" panose="020B0606020202030204" pitchFamily="34" charset="0"/>
                <a:cs typeface="Arial" panose="020B0604020202020204" pitchFamily="34" charset="0"/>
              </a:rPr>
              <a:t>Re-try yourself to instead use the two </a:t>
            </a:r>
            <a:r>
              <a:rPr lang="en-GB" sz="1500" dirty="0" err="1">
                <a:solidFill>
                  <a:schemeClr val="tx1">
                    <a:lumMod val="50000"/>
                    <a:lumOff val="50000"/>
                  </a:schemeClr>
                </a:solidFill>
                <a:latin typeface="Arial Narrow" panose="020B0606020202030204" pitchFamily="34" charset="0"/>
                <a:cs typeface="Arial" panose="020B0604020202020204" pitchFamily="34" charset="0"/>
              </a:rPr>
              <a:t>econo</a:t>
            </a:r>
            <a:r>
              <a:rPr lang="en-GB" sz="1500" dirty="0">
                <a:solidFill>
                  <a:schemeClr val="tx1">
                    <a:lumMod val="50000"/>
                    <a:lumOff val="50000"/>
                  </a:schemeClr>
                </a:solidFill>
                <a:latin typeface="Arial Narrow" panose="020B0606020202030204" pitchFamily="34" charset="0"/>
                <a:cs typeface="Arial" panose="020B0604020202020204" pitchFamily="34" charset="0"/>
              </a:rPr>
              <a:t>-mic weights as </a:t>
            </a:r>
            <a:r>
              <a:rPr lang="en-GB" sz="1500" dirty="0" err="1">
                <a:solidFill>
                  <a:schemeClr val="tx1">
                    <a:lumMod val="50000"/>
                    <a:lumOff val="50000"/>
                  </a:schemeClr>
                </a:solidFill>
                <a:latin typeface="Arial Narrow" panose="020B0606020202030204" pitchFamily="34" charset="0"/>
                <a:cs typeface="Arial" panose="020B0604020202020204" pitchFamily="34" charset="0"/>
              </a:rPr>
              <a:t>a</a:t>
            </a:r>
            <a:r>
              <a:rPr lang="en-GB" sz="1500" baseline="-25000" dirty="0" err="1">
                <a:solidFill>
                  <a:schemeClr val="tx1">
                    <a:lumMod val="50000"/>
                    <a:lumOff val="50000"/>
                  </a:schemeClr>
                </a:solidFill>
                <a:latin typeface="Arial Narrow" panose="020B0606020202030204" pitchFamily="34" charset="0"/>
                <a:cs typeface="Arial" panose="020B0604020202020204" pitchFamily="34" charset="0"/>
              </a:rPr>
              <a:t>org</a:t>
            </a:r>
            <a:r>
              <a:rPr lang="en-GB" sz="1500" dirty="0">
                <a:solidFill>
                  <a:schemeClr val="tx1">
                    <a:lumMod val="50000"/>
                    <a:lumOff val="50000"/>
                  </a:schemeClr>
                </a:solidFill>
                <a:latin typeface="Arial Narrow" panose="020B0606020202030204" pitchFamily="34" charset="0"/>
                <a:cs typeface="Arial" panose="020B0604020202020204" pitchFamily="34" charset="0"/>
              </a:rPr>
              <a:t>= </a:t>
            </a:r>
            <a:r>
              <a:rPr lang="en-GB" sz="1500" dirty="0" err="1">
                <a:solidFill>
                  <a:schemeClr val="tx1">
                    <a:lumMod val="50000"/>
                    <a:lumOff val="50000"/>
                  </a:schemeClr>
                </a:solidFill>
                <a:latin typeface="Arial Narrow" panose="020B0606020202030204" pitchFamily="34" charset="0"/>
                <a:cs typeface="Arial" panose="020B0604020202020204" pitchFamily="34" charset="0"/>
              </a:rPr>
              <a:t>a</a:t>
            </a:r>
            <a:r>
              <a:rPr lang="en-GB" sz="1500" baseline="-25000" dirty="0" err="1">
                <a:solidFill>
                  <a:schemeClr val="tx1">
                    <a:lumMod val="50000"/>
                    <a:lumOff val="50000"/>
                  </a:schemeClr>
                </a:solidFill>
                <a:latin typeface="Arial Narrow" panose="020B0606020202030204" pitchFamily="34" charset="0"/>
                <a:cs typeface="Arial" panose="020B0604020202020204" pitchFamily="34" charset="0"/>
              </a:rPr>
              <a:t>conv</a:t>
            </a:r>
            <a:r>
              <a:rPr lang="en-GB" sz="1500" dirty="0">
                <a:solidFill>
                  <a:schemeClr val="tx1">
                    <a:lumMod val="50000"/>
                    <a:lumOff val="50000"/>
                  </a:schemeClr>
                </a:solidFill>
                <a:latin typeface="Arial Narrow" panose="020B0606020202030204" pitchFamily="34" charset="0"/>
                <a:cs typeface="Arial" panose="020B0604020202020204" pitchFamily="34" charset="0"/>
              </a:rPr>
              <a:t>=1 ... </a:t>
            </a:r>
          </a:p>
        </p:txBody>
      </p:sp>
    </p:spTree>
    <p:extLst>
      <p:ext uri="{BB962C8B-B14F-4D97-AF65-F5344CB8AC3E}">
        <p14:creationId xmlns:p14="http://schemas.microsoft.com/office/powerpoint/2010/main" val="3578749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5" name="Rectangle 4">
            <a:extLst>
              <a:ext uri="{FF2B5EF4-FFF2-40B4-BE49-F238E27FC236}">
                <a16:creationId xmlns:a16="http://schemas.microsoft.com/office/drawing/2014/main" id="{2976EEDC-C2CF-4A98-BFE7-1BA65F49C909}"/>
              </a:ext>
            </a:extLst>
          </p:cNvPr>
          <p:cNvSpPr/>
          <p:nvPr/>
        </p:nvSpPr>
        <p:spPr>
          <a:xfrm>
            <a:off x="321906" y="1936102"/>
            <a:ext cx="6223518" cy="1441580"/>
          </a:xfrm>
          <a:prstGeom prst="rect">
            <a:avLst/>
          </a:prstGeom>
          <a:solidFill>
            <a:schemeClr val="tx1">
              <a:lumMod val="85000"/>
              <a:lumOff val="15000"/>
            </a:scheme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6" name="Picture 4" descr="Gener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17" y="452342"/>
            <a:ext cx="5044848" cy="5044848"/>
          </a:xfrm>
          <a:prstGeom prst="rect">
            <a:avLst/>
          </a:prstGeom>
          <a:noFill/>
          <a:effectLst>
            <a:outerShdw blurRad="63500" sx="102000" sy="102000" algn="ctr" rotWithShape="0">
              <a:srgbClr val="0000FF">
                <a:alpha val="40000"/>
              </a:srgbClr>
            </a:outerShdw>
          </a:effectLst>
          <a:extLst>
            <a:ext uri="{909E8E84-426E-40DD-AFC4-6F175D3DCCD1}">
              <a14:hiddenFill xmlns:a14="http://schemas.microsoft.com/office/drawing/2010/main">
                <a:solidFill>
                  <a:srgbClr val="FFFFFF"/>
                </a:solidFill>
              </a14:hiddenFill>
            </a:ext>
          </a:extLst>
        </p:spPr>
      </p:pic>
      <p:sp>
        <p:nvSpPr>
          <p:cNvPr id="6" name="TextBox 3"/>
          <p:cNvSpPr txBox="1"/>
          <p:nvPr/>
        </p:nvSpPr>
        <p:spPr>
          <a:xfrm>
            <a:off x="370298" y="414455"/>
            <a:ext cx="6289219" cy="5078313"/>
          </a:xfrm>
          <a:prstGeom prst="rect">
            <a:avLst/>
          </a:prstGeom>
          <a:noFill/>
          <a:ln>
            <a:solidFill>
              <a:schemeClr val="bg1">
                <a:lumMod val="95000"/>
              </a:schemeClr>
            </a:solidFill>
          </a:ln>
          <a:effectLst>
            <a:outerShdw blurRad="63500" sx="102000" sy="102000" algn="ctr" rotWithShape="0">
              <a:srgbClr val="0000FF">
                <a:alpha val="40000"/>
              </a:srgbClr>
            </a:outerShdw>
          </a:effectLst>
          <a:extLst>
            <a:ext uri="{909E8E84-426E-40DD-AFC4-6F175D3DCCD1}">
              <a14:hiddenFill xmlns:a14="http://schemas.microsoft.com/office/drawing/2010/main">
                <a:solidFill>
                  <a:srgbClr val="FFFFFF"/>
                </a:solidFill>
              </a14:hiddenFill>
            </a:ext>
          </a:extLst>
        </p:spPr>
        <p:txBody>
          <a:bodyPr wrap="square" rtlCol="0">
            <a:spAutoFit/>
          </a:bodyPr>
          <a:lstStyle/>
          <a:p>
            <a:r>
              <a:rPr lang="en-GB" sz="2400" dirty="0">
                <a:latin typeface="Arial" panose="020B0604020202020204" pitchFamily="34" charset="0"/>
                <a:cs typeface="Arial" panose="020B0604020202020204" pitchFamily="34" charset="0"/>
              </a:rPr>
              <a:t>Again: A task is to find the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appropriate</a:t>
            </a:r>
            <a:r>
              <a:rPr lang="en-GB" sz="2400" dirty="0">
                <a:latin typeface="Arial" panose="020B0604020202020204" pitchFamily="34" charset="0"/>
                <a:cs typeface="Arial" panose="020B0604020202020204" pitchFamily="34" charset="0"/>
              </a:rPr>
              <a: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value for each trait; to join it with data on phenotypic and genetic variances and covariances and to then, ultimately, </a:t>
            </a:r>
            <a:r>
              <a:rPr lang="en-GB" sz="2400" dirty="0">
                <a:solidFill>
                  <a:schemeClr val="bg1">
                    <a:lumMod val="95000"/>
                  </a:schemeClr>
                </a:solidFill>
                <a:latin typeface="Arial" panose="020B0604020202020204" pitchFamily="34" charset="0"/>
                <a:cs typeface="Arial" panose="020B0604020202020204" pitchFamily="34" charset="0"/>
              </a:rPr>
              <a:t>maximize the correlation between the index values of the candidates and their ‘</a:t>
            </a:r>
            <a:r>
              <a:rPr lang="en-GB" sz="2400" dirty="0">
                <a:solidFill>
                  <a:schemeClr val="accent2">
                    <a:lumMod val="20000"/>
                    <a:lumOff val="80000"/>
                  </a:schemeClr>
                </a:solidFill>
                <a:latin typeface="Arial" panose="020B0604020202020204" pitchFamily="34" charset="0"/>
                <a:cs typeface="Arial" panose="020B0604020202020204" pitchFamily="34" charset="0"/>
              </a:rPr>
              <a:t>true value</a:t>
            </a:r>
            <a:r>
              <a:rPr lang="en-GB" sz="2400" dirty="0">
                <a:solidFill>
                  <a:schemeClr val="bg1">
                    <a:lumMod val="95000"/>
                  </a:schemeClr>
                </a:solidFill>
                <a:latin typeface="Arial" panose="020B0604020202020204" pitchFamily="34" charset="0"/>
                <a:cs typeface="Arial" panose="020B0604020202020204" pitchFamily="34" charset="0"/>
              </a:rPr>
              <a:t>’ for further breeding and/or use in cultivar development. </a:t>
            </a:r>
            <a:endParaRPr lang="en-GB" sz="1200" dirty="0">
              <a:solidFill>
                <a:schemeClr val="bg1">
                  <a:lumMod val="95000"/>
                </a:schemeClr>
              </a:solidFill>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Where to find these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economic</a:t>
            </a:r>
            <a:r>
              <a:rPr lang="en-GB" sz="2400" dirty="0">
                <a:latin typeface="Arial" panose="020B0604020202020204" pitchFamily="34" charset="0"/>
                <a:cs typeface="Arial" panose="020B0604020202020204" pitchFamily="34" charset="0"/>
              </a:rPr>
              <a:t> values? </a:t>
            </a:r>
          </a:p>
          <a:p>
            <a:r>
              <a:rPr lang="en-GB" sz="2400" dirty="0">
                <a:latin typeface="Arial" panose="020B0604020202020204" pitchFamily="34" charset="0"/>
                <a:cs typeface="Arial" panose="020B0604020202020204" pitchFamily="34" charset="0"/>
              </a:rPr>
              <a:t>This is mostly done by ... tradition and experience; or by .. gut instinct; or </a:t>
            </a:r>
            <a:r>
              <a:rPr lang="en-GB" dirty="0">
                <a:solidFill>
                  <a:schemeClr val="tx1">
                    <a:lumMod val="65000"/>
                    <a:lumOff val="35000"/>
                  </a:schemeClr>
                </a:solidFill>
                <a:latin typeface="Arial" panose="020B0604020202020204" pitchFamily="34" charset="0"/>
                <a:cs typeface="Arial" panose="020B0604020202020204" pitchFamily="34" charset="0"/>
              </a:rPr>
              <a:t>… uh huh … </a:t>
            </a:r>
          </a:p>
          <a:p>
            <a:r>
              <a:rPr lang="en-GB" altLang="de-DE" dirty="0">
                <a:solidFill>
                  <a:schemeClr val="tx1">
                    <a:lumMod val="65000"/>
                    <a:lumOff val="35000"/>
                  </a:schemeClr>
                </a:solidFill>
                <a:latin typeface="Arial" charset="0"/>
                <a:cs typeface="Arial" charset="0"/>
              </a:rPr>
              <a:t>there's a small, cluttered antique shop in a back alley of San </a:t>
            </a:r>
            <a:br>
              <a:rPr lang="en-GB" altLang="de-DE" dirty="0">
                <a:solidFill>
                  <a:schemeClr val="tx1">
                    <a:lumMod val="65000"/>
                    <a:lumOff val="35000"/>
                  </a:schemeClr>
                </a:solidFill>
                <a:latin typeface="Arial" charset="0"/>
                <a:cs typeface="Arial" charset="0"/>
              </a:rPr>
            </a:br>
            <a:r>
              <a:rPr lang="en-GB" altLang="de-DE" dirty="0">
                <a:solidFill>
                  <a:schemeClr val="tx1">
                    <a:lumMod val="65000"/>
                    <a:lumOff val="35000"/>
                  </a:schemeClr>
                </a:solidFill>
                <a:latin typeface="Arial" charset="0"/>
                <a:cs typeface="Arial" charset="0"/>
              </a:rPr>
              <a:t>Francisco's Chinatown.  There </a:t>
            </a:r>
            <a:r>
              <a:rPr lang="en-GB" altLang="de-DE" sz="1400" dirty="0">
                <a:solidFill>
                  <a:schemeClr val="bg1">
                    <a:lumMod val="50000"/>
                  </a:schemeClr>
                </a:solidFill>
                <a:latin typeface="Arial" charset="0"/>
                <a:cs typeface="Arial" charset="0"/>
              </a:rPr>
              <a:t>they sell such data. </a:t>
            </a:r>
            <a:br>
              <a:rPr lang="en-GB" altLang="de-DE" sz="1400" dirty="0">
                <a:solidFill>
                  <a:schemeClr val="bg1">
                    <a:lumMod val="50000"/>
                  </a:schemeClr>
                </a:solidFill>
                <a:latin typeface="Arial" charset="0"/>
                <a:cs typeface="Arial" charset="0"/>
              </a:rPr>
            </a:br>
            <a:r>
              <a:rPr lang="en-GB" altLang="de-DE" sz="1200" dirty="0">
                <a:solidFill>
                  <a:schemeClr val="bg1">
                    <a:lumMod val="75000"/>
                  </a:schemeClr>
                </a:solidFill>
                <a:latin typeface="Arial" charset="0"/>
                <a:cs typeface="Arial" charset="0"/>
              </a:rPr>
              <a:t>Don't ask about the bronze rat </a:t>
            </a:r>
            <a:r>
              <a:rPr lang="en-GB" altLang="de-DE" sz="1200" dirty="0">
                <a:solidFill>
                  <a:srgbClr val="0000FF"/>
                </a:solidFill>
                <a:latin typeface="Arial" charset="0"/>
                <a:cs typeface="Arial" charset="0"/>
              </a:rPr>
              <a:t>;-)</a:t>
            </a:r>
          </a:p>
        </p:txBody>
      </p:sp>
      <p:sp>
        <p:nvSpPr>
          <p:cNvPr id="2" name="Textfeld 5"/>
          <p:cNvSpPr txBox="1"/>
          <p:nvPr/>
        </p:nvSpPr>
        <p:spPr>
          <a:xfrm>
            <a:off x="11409830" y="6365558"/>
            <a:ext cx="782172" cy="461665"/>
          </a:xfrm>
          <a:prstGeom prst="rect">
            <a:avLst/>
          </a:prstGeom>
          <a:solidFill>
            <a:schemeClr val="bg1"/>
          </a:solidFill>
        </p:spPr>
        <p:txBody>
          <a:bodyPr wrap="square" rtlCol="0">
            <a:spAutoFit/>
          </a:bodyPr>
          <a:lstStyle/>
          <a:p>
            <a:fld id="{5B255CE3-06F4-4E80-85AD-A0878CDD5C50}" type="slidenum">
              <a:rPr lang="en-GB" sz="2400" smtClean="0"/>
              <a:t>31</a:t>
            </a:fld>
            <a:endParaRPr lang="en-GB" sz="2400" dirty="0"/>
          </a:p>
        </p:txBody>
      </p:sp>
    </p:spTree>
    <p:extLst>
      <p:ext uri="{BB962C8B-B14F-4D97-AF65-F5344CB8AC3E}">
        <p14:creationId xmlns:p14="http://schemas.microsoft.com/office/powerpoint/2010/main" val="3785700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UNPLAB-QuGen_Ch-1[Teaser]</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32</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32</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0141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4" y="0"/>
            <a:ext cx="6593983" cy="6593983"/>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6765701" y="36000"/>
            <a:ext cx="5362799"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Weigh up advantages and dis-advantages so that the resulting selection is optimal.</a:t>
            </a:r>
          </a:p>
        </p:txBody>
      </p:sp>
      <p:pic>
        <p:nvPicPr>
          <p:cNvPr id="7" name="Picture 2" descr="Gener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6833" y="1319248"/>
            <a:ext cx="5274735" cy="527473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771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5499730" y="1535265"/>
            <a:ext cx="6613764" cy="4673818"/>
            <a:chOff x="5491144" y="983508"/>
            <a:chExt cx="6613764" cy="4673818"/>
          </a:xfrm>
        </p:grpSpPr>
        <p:grpSp>
          <p:nvGrpSpPr>
            <p:cNvPr id="9" name="Group 8"/>
            <p:cNvGrpSpPr/>
            <p:nvPr/>
          </p:nvGrpSpPr>
          <p:grpSpPr>
            <a:xfrm>
              <a:off x="5491144" y="983508"/>
              <a:ext cx="6613764" cy="4673818"/>
              <a:chOff x="5499730" y="1383840"/>
              <a:chExt cx="6613764" cy="4673818"/>
            </a:xfrm>
          </p:grpSpPr>
          <p:grpSp>
            <p:nvGrpSpPr>
              <p:cNvPr id="12" name="Group 11"/>
              <p:cNvGrpSpPr/>
              <p:nvPr/>
            </p:nvGrpSpPr>
            <p:grpSpPr>
              <a:xfrm>
                <a:off x="5499730" y="1383840"/>
                <a:ext cx="6613764" cy="4673818"/>
                <a:chOff x="5499730" y="1383840"/>
                <a:chExt cx="6613764" cy="4673818"/>
              </a:xfrm>
            </p:grpSpPr>
            <p:pic>
              <p:nvPicPr>
                <p:cNvPr id="15" name="Picture 4" descr="index sel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9730" y="1383840"/>
                  <a:ext cx="6613764" cy="467381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Rectangle 16"/>
                <p:cNvSpPr/>
                <p:nvPr/>
              </p:nvSpPr>
              <p:spPr>
                <a:xfrm>
                  <a:off x="6456218" y="1690255"/>
                  <a:ext cx="3906982" cy="267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p:cNvSpPr/>
                <p:nvPr/>
              </p:nvSpPr>
              <p:spPr>
                <a:xfrm>
                  <a:off x="6456218" y="1592378"/>
                  <a:ext cx="2069797"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dirty="0">
                      <a:latin typeface="Arial" panose="020B0604020202020204" pitchFamily="34" charset="0"/>
                      <a:cs typeface="Arial" panose="020B0604020202020204" pitchFamily="34" charset="0"/>
                    </a:rPr>
                    <a:t>ISBN 0412753901</a:t>
                  </a:r>
                </a:p>
              </p:txBody>
            </p:sp>
            <p:sp>
              <p:nvSpPr>
                <p:cNvPr id="19" name="Rectangle 18"/>
                <p:cNvSpPr/>
                <p:nvPr/>
              </p:nvSpPr>
              <p:spPr>
                <a:xfrm>
                  <a:off x="6650182" y="5223164"/>
                  <a:ext cx="5200073" cy="4248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p:cNvSpPr txBox="1"/>
                <p:nvPr/>
              </p:nvSpPr>
              <p:spPr>
                <a:xfrm>
                  <a:off x="8040255" y="4990888"/>
                  <a:ext cx="16717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First Trait</a:t>
                  </a:r>
                </a:p>
              </p:txBody>
            </p:sp>
            <p:sp>
              <p:nvSpPr>
                <p:cNvPr id="21" name="TextBox 20"/>
                <p:cNvSpPr txBox="1"/>
                <p:nvPr/>
              </p:nvSpPr>
              <p:spPr>
                <a:xfrm rot="16200000">
                  <a:off x="6041888" y="3536082"/>
                  <a:ext cx="16717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Second Trait</a:t>
                  </a:r>
                </a:p>
              </p:txBody>
            </p:sp>
            <p:sp>
              <p:nvSpPr>
                <p:cNvPr id="22" name="TextBox 21"/>
                <p:cNvSpPr txBox="1"/>
                <p:nvPr/>
              </p:nvSpPr>
              <p:spPr>
                <a:xfrm>
                  <a:off x="7066208" y="5392670"/>
                  <a:ext cx="503011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Linear</a:t>
                  </a:r>
                  <a:r>
                    <a:rPr lang="en-GB" dirty="0">
                      <a:latin typeface="Arial" panose="020B0604020202020204" pitchFamily="34" charset="0"/>
                      <a:cs typeface="Arial" panose="020B0604020202020204" pitchFamily="34" charset="0"/>
                    </a:rPr>
                    <a:t> Selection </a:t>
                  </a:r>
                  <a:r>
                    <a:rPr lang="en-GB" dirty="0">
                      <a:solidFill>
                        <a:srgbClr val="0000FF"/>
                      </a:solidFill>
                      <a:latin typeface="Arial" panose="020B0604020202020204" pitchFamily="34" charset="0"/>
                      <a:cs typeface="Arial" panose="020B0604020202020204" pitchFamily="34" charset="0"/>
                    </a:rPr>
                    <a:t>Index</a:t>
                  </a:r>
                </a:p>
              </p:txBody>
            </p:sp>
          </p:grpSp>
          <p:sp>
            <p:nvSpPr>
              <p:cNvPr id="13" name="TextBox 12"/>
              <p:cNvSpPr txBox="1"/>
              <p:nvPr/>
            </p:nvSpPr>
            <p:spPr>
              <a:xfrm>
                <a:off x="8362682" y="2495667"/>
                <a:ext cx="189748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Selected fraction</a:t>
                </a:r>
              </a:p>
            </p:txBody>
          </p:sp>
          <p:cxnSp>
            <p:nvCxnSpPr>
              <p:cNvPr id="14" name="Straight Arrow Connector 13"/>
              <p:cNvCxnSpPr/>
              <p:nvPr/>
            </p:nvCxnSpPr>
            <p:spPr>
              <a:xfrm flipH="1">
                <a:off x="8723290" y="2863403"/>
                <a:ext cx="120203" cy="426429"/>
              </a:xfrm>
              <a:prstGeom prst="straightConnector1">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10419501" y="1712316"/>
              <a:ext cx="1036708" cy="29295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7152122" y="4274966"/>
              <a:ext cx="291210" cy="2679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5</a:t>
            </a:fld>
            <a:endParaRPr lang="en-GB" sz="2400" dirty="0">
              <a:latin typeface="Arial" panose="020B0604020202020204" pitchFamily="34" charset="0"/>
              <a:cs typeface="Arial" panose="020B0604020202020204" pitchFamily="34" charset="0"/>
            </a:endParaRPr>
          </a:p>
        </p:txBody>
      </p:sp>
      <p:sp>
        <p:nvSpPr>
          <p:cNvPr id="16" name="TextBox 15"/>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As we test candidate genotypes (field, chamber, lab), we collect data (scores, measure-</a:t>
            </a:r>
            <a:r>
              <a:rPr lang="en-GB" sz="2400" dirty="0" err="1">
                <a:latin typeface="Arial" panose="020B0604020202020204" pitchFamily="34" charset="0"/>
                <a:cs typeface="Arial" panose="020B0604020202020204" pitchFamily="34" charset="0"/>
              </a:rPr>
              <a:t>ments</a:t>
            </a:r>
            <a:r>
              <a:rPr lang="en-GB" sz="2400" dirty="0">
                <a:latin typeface="Arial" panose="020B0604020202020204" pitchFamily="34" charset="0"/>
                <a:cs typeface="Arial" panose="020B0604020202020204" pitchFamily="34" charset="0"/>
              </a:rPr>
              <a:t>) for </a:t>
            </a:r>
            <a:r>
              <a:rPr lang="en-GB" sz="2400" dirty="0">
                <a:solidFill>
                  <a:srgbClr val="0000FF"/>
                </a:solidFill>
                <a:latin typeface="Arial" panose="020B0604020202020204" pitchFamily="34" charset="0"/>
                <a:cs typeface="Arial" panose="020B0604020202020204" pitchFamily="34" charset="0"/>
              </a:rPr>
              <a:t>several </a:t>
            </a:r>
            <a:r>
              <a:rPr lang="en-GB" sz="2400" dirty="0">
                <a:latin typeface="Arial" panose="020B0604020202020204" pitchFamily="34" charset="0"/>
                <a:cs typeface="Arial" panose="020B0604020202020204" pitchFamily="34" charset="0"/>
              </a:rPr>
              <a:t>traits. We rank candidates based on </a:t>
            </a:r>
            <a:r>
              <a:rPr lang="en-GB" sz="2400" dirty="0">
                <a:solidFill>
                  <a:srgbClr val="0000FF"/>
                </a:solidFill>
                <a:latin typeface="Arial" panose="020B0604020202020204" pitchFamily="34" charset="0"/>
                <a:cs typeface="Arial" panose="020B0604020202020204" pitchFamily="34" charset="0"/>
              </a:rPr>
              <a:t>several trait simultaneously</a:t>
            </a:r>
            <a:r>
              <a:rPr lang="en-GB" sz="2400" dirty="0">
                <a:latin typeface="Arial" panose="020B0604020202020204" pitchFamily="34" charset="0"/>
                <a:cs typeface="Arial" panose="020B0604020202020204" pitchFamily="34" charset="0"/>
              </a:rPr>
              <a:t>.</a:t>
            </a:r>
          </a:p>
        </p:txBody>
      </p:sp>
      <p:sp>
        <p:nvSpPr>
          <p:cNvPr id="28" name="TextBox 27"/>
          <p:cNvSpPr txBox="1"/>
          <p:nvPr/>
        </p:nvSpPr>
        <p:spPr>
          <a:xfrm>
            <a:off x="60041" y="1130770"/>
            <a:ext cx="6232116"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Not easy to have a superior </a:t>
            </a:r>
            <a:r>
              <a:rPr lang="en-GB" dirty="0">
                <a:solidFill>
                  <a:srgbClr val="0000FF"/>
                </a:solidFill>
                <a:latin typeface="Arial" panose="020B0604020202020204" pitchFamily="34" charset="0"/>
                <a:cs typeface="Arial" panose="020B0604020202020204" pitchFamily="34" charset="0"/>
              </a:rPr>
              <a:t>grade point average </a:t>
            </a:r>
            <a:r>
              <a:rPr lang="en-GB" dirty="0">
                <a:latin typeface="Arial" panose="020B0604020202020204" pitchFamily="34" charset="0"/>
                <a:cs typeface="Arial" panose="020B0604020202020204" pitchFamily="34" charset="0"/>
              </a:rPr>
              <a:t>in Mathematics and in Football.</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Inasmuch will a superior mark here compensate for an inferior mark there?</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To rank candidates for several traits, a useful approach is to sum the weighted trait expression data. This way one constructs a new, synthetic trait, joining all others: valuation according to weighted average (‘</a:t>
            </a:r>
            <a:r>
              <a:rPr lang="en-GB" dirty="0">
                <a:solidFill>
                  <a:srgbClr val="0000FF"/>
                </a:solidFill>
                <a:latin typeface="Arial" panose="020B0604020202020204" pitchFamily="34" charset="0"/>
                <a:cs typeface="Arial" panose="020B0604020202020204" pitchFamily="34" charset="0"/>
              </a:rPr>
              <a:t>grade point average</a:t>
            </a:r>
            <a:r>
              <a:rPr lang="en-GB" dirty="0">
                <a:latin typeface="Arial" panose="020B0604020202020204" pitchFamily="34" charset="0"/>
                <a:cs typeface="Arial" panose="020B0604020202020204" pitchFamily="34" charset="0"/>
              </a:rPr>
              <a:t>’, GPA in the cartoon). We know this weighing approach from school reports, for example, when for the average grade, Math is weighted more heavily than, say, Sport or Music.</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simple cases, such weighted sum or weighted average represents a so-called </a:t>
            </a:r>
            <a:r>
              <a:rPr lang="en-GB" dirty="0">
                <a:solidFill>
                  <a:srgbClr val="0000FF"/>
                </a:solidFill>
                <a:latin typeface="Arial" panose="020B0604020202020204" pitchFamily="34" charset="0"/>
                <a:cs typeface="Arial" panose="020B0604020202020204" pitchFamily="34" charset="0"/>
              </a:rPr>
              <a:t>Linear Index</a:t>
            </a:r>
            <a:r>
              <a:rPr lang="en-GB" dirty="0">
                <a:latin typeface="Arial" panose="020B0604020202020204" pitchFamily="34" charset="0"/>
                <a:cs typeface="Arial" panose="020B0604020202020204" pitchFamily="34" charset="0"/>
              </a:rPr>
              <a:t>.</a:t>
            </a:r>
          </a:p>
        </p:txBody>
      </p:sp>
      <p:cxnSp>
        <p:nvCxnSpPr>
          <p:cNvPr id="3" name="Straight Connector 2"/>
          <p:cNvCxnSpPr/>
          <p:nvPr/>
        </p:nvCxnSpPr>
        <p:spPr>
          <a:xfrm>
            <a:off x="7560733" y="2908300"/>
            <a:ext cx="2151303" cy="1536700"/>
          </a:xfrm>
          <a:prstGeom prst="line">
            <a:avLst/>
          </a:prstGeom>
          <a:ln w="28575">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Right Triangle 22">
            <a:extLst>
              <a:ext uri="{FF2B5EF4-FFF2-40B4-BE49-F238E27FC236}">
                <a16:creationId xmlns:a16="http://schemas.microsoft.com/office/drawing/2014/main" id="{D422AEBF-6573-4701-A358-D08E508D67E3}"/>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7965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300" fill="hold">
                                          <p:stCondLst>
                                            <p:cond delay="0"/>
                                          </p:stCondLst>
                                        </p:cTn>
                                        <p:tgtEl>
                                          <p:spTgt spid="3"/>
                                        </p:tgtEl>
                                        <p:attrNameLst>
                                          <p:attrName>r</p:attrName>
                                        </p:attrNameLst>
                                      </p:cBhvr>
                                    </p:animRot>
                                    <p:animRot by="-240000">
                                      <p:cBhvr>
                                        <p:cTn id="7" dur="600" fill="hold">
                                          <p:stCondLst>
                                            <p:cond delay="600"/>
                                          </p:stCondLst>
                                        </p:cTn>
                                        <p:tgtEl>
                                          <p:spTgt spid="3"/>
                                        </p:tgtEl>
                                        <p:attrNameLst>
                                          <p:attrName>r</p:attrName>
                                        </p:attrNameLst>
                                      </p:cBhvr>
                                    </p:animRot>
                                    <p:animRot by="240000">
                                      <p:cBhvr>
                                        <p:cTn id="8" dur="600" fill="hold">
                                          <p:stCondLst>
                                            <p:cond delay="1200"/>
                                          </p:stCondLst>
                                        </p:cTn>
                                        <p:tgtEl>
                                          <p:spTgt spid="3"/>
                                        </p:tgtEl>
                                        <p:attrNameLst>
                                          <p:attrName>r</p:attrName>
                                        </p:attrNameLst>
                                      </p:cBhvr>
                                    </p:animRot>
                                    <p:animRot by="-240000">
                                      <p:cBhvr>
                                        <p:cTn id="9" dur="600" fill="hold">
                                          <p:stCondLst>
                                            <p:cond delay="1800"/>
                                          </p:stCondLst>
                                        </p:cTn>
                                        <p:tgtEl>
                                          <p:spTgt spid="3"/>
                                        </p:tgtEl>
                                        <p:attrNameLst>
                                          <p:attrName>r</p:attrName>
                                        </p:attrNameLst>
                                      </p:cBhvr>
                                    </p:animRot>
                                    <p:animRot by="120000">
                                      <p:cBhvr>
                                        <p:cTn id="10" dur="600" fill="hold">
                                          <p:stCondLst>
                                            <p:cond delay="24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p:cNvPicPr>
            <a:picLocks noChangeAspect="1"/>
          </p:cNvPicPr>
          <p:nvPr/>
        </p:nvPicPr>
        <p:blipFill>
          <a:blip r:embed="rId2"/>
          <a:stretch>
            <a:fillRect/>
          </a:stretch>
        </p:blipFill>
        <p:spPr>
          <a:xfrm>
            <a:off x="80820" y="646240"/>
            <a:ext cx="9105710" cy="5425821"/>
          </a:xfrm>
          <a:prstGeom prst="rect">
            <a:avLst/>
          </a:prstGeom>
          <a:ln>
            <a:noFill/>
          </a:ln>
          <a:effectLst>
            <a:outerShdw blurRad="50800" dist="38100" dir="2700000" algn="tl" rotWithShape="0">
              <a:prstClr val="black">
                <a:alpha val="40000"/>
              </a:prstClr>
            </a:outerShdw>
          </a:effectLst>
        </p:spPr>
      </p:pic>
      <p:sp>
        <p:nvSpPr>
          <p:cNvPr id="79" name="TextBox 78"/>
          <p:cNvSpPr txBox="1"/>
          <p:nvPr/>
        </p:nvSpPr>
        <p:spPr>
          <a:xfrm>
            <a:off x="9268293" y="869408"/>
            <a:ext cx="2820926"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For selection, move the dashed regression line vertically to find the de-sired number of superior candidates (superior for maturity-corrected grain yield; ‚graphical </a:t>
            </a:r>
            <a:r>
              <a:rPr lang="en-GB" dirty="0" err="1">
                <a:latin typeface="Arial" panose="020B0604020202020204" pitchFamily="34" charset="0"/>
                <a:cs typeface="Arial" panose="020B0604020202020204" pitchFamily="34" charset="0"/>
              </a:rPr>
              <a:t>regres-sion</a:t>
            </a:r>
            <a:r>
              <a:rPr lang="en-GB" dirty="0">
                <a:latin typeface="Arial" panose="020B0604020202020204" pitchFamily="34" charset="0"/>
                <a:cs typeface="Arial" panose="020B0604020202020204" pitchFamily="34" charset="0"/>
              </a:rPr>
              <a:t> selection technique’). </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err="1">
                <a:solidFill>
                  <a:schemeClr val="tx1">
                    <a:lumMod val="50000"/>
                    <a:lumOff val="50000"/>
                  </a:schemeClr>
                </a:solidFill>
                <a:latin typeface="Arial" panose="020B0604020202020204" pitchFamily="34" charset="0"/>
                <a:cs typeface="Arial" panose="020B0604020202020204" pitchFamily="34" charset="0"/>
              </a:rPr>
              <a:t>Utz</a:t>
            </a:r>
            <a:r>
              <a:rPr lang="en-GB" dirty="0">
                <a:solidFill>
                  <a:schemeClr val="tx1">
                    <a:lumMod val="50000"/>
                    <a:lumOff val="50000"/>
                  </a:schemeClr>
                </a:solidFill>
                <a:latin typeface="Arial" panose="020B0604020202020204" pitchFamily="34" charset="0"/>
                <a:cs typeface="Arial" panose="020B0604020202020204" pitchFamily="34" charset="0"/>
              </a:rPr>
              <a:t>, Schnell, Singh, 1978: Maturity corrected yield (MCA) as a way to re-</a:t>
            </a:r>
            <a:r>
              <a:rPr lang="en-GB" dirty="0" err="1">
                <a:solidFill>
                  <a:schemeClr val="tx1">
                    <a:lumMod val="50000"/>
                    <a:lumOff val="50000"/>
                  </a:schemeClr>
                </a:solidFill>
                <a:latin typeface="Arial" panose="020B0604020202020204" pitchFamily="34" charset="0"/>
                <a:cs typeface="Arial" panose="020B0604020202020204" pitchFamily="34" charset="0"/>
              </a:rPr>
              <a:t>duce</a:t>
            </a:r>
            <a:r>
              <a:rPr lang="en-GB" dirty="0">
                <a:solidFill>
                  <a:schemeClr val="tx1">
                    <a:lumMod val="50000"/>
                    <a:lumOff val="50000"/>
                  </a:schemeClr>
                </a:solidFill>
                <a:latin typeface="Arial" panose="020B0604020202020204" pitchFamily="34" charset="0"/>
                <a:cs typeface="Arial" panose="020B0604020202020204" pitchFamily="34" charset="0"/>
              </a:rPr>
              <a:t> genotype-environ-</a:t>
            </a:r>
            <a:r>
              <a:rPr lang="en-GB" dirty="0" err="1">
                <a:solidFill>
                  <a:schemeClr val="tx1">
                    <a:lumMod val="50000"/>
                    <a:lumOff val="50000"/>
                  </a:schemeClr>
                </a:solidFill>
                <a:latin typeface="Arial" panose="020B0604020202020204" pitchFamily="34" charset="0"/>
                <a:cs typeface="Arial" panose="020B0604020202020204" pitchFamily="34" charset="0"/>
              </a:rPr>
              <a:t>ment</a:t>
            </a:r>
            <a:r>
              <a:rPr lang="en-GB" dirty="0">
                <a:solidFill>
                  <a:schemeClr val="tx1">
                    <a:lumMod val="50000"/>
                    <a:lumOff val="50000"/>
                  </a:schemeClr>
                </a:solidFill>
                <a:latin typeface="Arial" panose="020B0604020202020204" pitchFamily="34" charset="0"/>
                <a:cs typeface="Arial" panose="020B0604020202020204" pitchFamily="34" charset="0"/>
              </a:rPr>
              <a:t> interaction in maize trials. Cereal Research Communications 6, 399-404. www.jstor.org</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stable/23779108.</a:t>
            </a:r>
          </a:p>
        </p:txBody>
      </p:sp>
      <p:cxnSp>
        <p:nvCxnSpPr>
          <p:cNvPr id="82" name="Straight Connector 81"/>
          <p:cNvCxnSpPr/>
          <p:nvPr/>
        </p:nvCxnSpPr>
        <p:spPr>
          <a:xfrm>
            <a:off x="2429547" y="2342583"/>
            <a:ext cx="6586793" cy="1347628"/>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350715" y="2106114"/>
            <a:ext cx="7835815" cy="1597738"/>
          </a:xfrm>
          <a:prstGeom prst="line">
            <a:avLst/>
          </a:prstGeom>
          <a:ln w="19050">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72000" y="36000"/>
            <a:ext cx="12022899"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Early maturing (high DMC) maize tends to yield lower. Oftentimes, the so-called Maturity-Corrected Yield MCY is calculated and used for selection. </a:t>
            </a:r>
          </a:p>
        </p:txBody>
      </p:sp>
      <p:sp>
        <p:nvSpPr>
          <p:cNvPr id="66" name="TextBox 65"/>
          <p:cNvSpPr txBox="1"/>
          <p:nvPr/>
        </p:nvSpPr>
        <p:spPr>
          <a:xfrm>
            <a:off x="66320" y="6150696"/>
            <a:ext cx="12022899"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Linear regression line </a:t>
            </a:r>
            <a:r>
              <a:rPr lang="en-GB" dirty="0">
                <a:latin typeface="Arial" panose="020B0604020202020204" pitchFamily="34" charset="0"/>
                <a:cs typeface="Arial" panose="020B0604020202020204" pitchFamily="34" charset="0"/>
              </a:rPr>
              <a:t>between Grain Yield &amp; DMC, employed as linear selection index, with all weight on yield yet correcting for DMC (Göttingen, 2013. PhD thesis Mareile Stever)</a:t>
            </a:r>
          </a:p>
        </p:txBody>
      </p:sp>
      <p:cxnSp>
        <p:nvCxnSpPr>
          <p:cNvPr id="3" name="Straight Connector 2"/>
          <p:cNvCxnSpPr/>
          <p:nvPr/>
        </p:nvCxnSpPr>
        <p:spPr>
          <a:xfrm>
            <a:off x="1858433" y="1629833"/>
            <a:ext cx="4906434" cy="4234"/>
          </a:xfrm>
          <a:prstGeom prst="line">
            <a:avLst/>
          </a:prstGeom>
          <a:ln w="28575">
            <a:solidFill>
              <a:schemeClr val="bg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543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45833E-6 0.0007 L -0.00208 -0.14954 " pathEditMode="relative" rAng="0" ptsTypes="AA">
                                      <p:cBhvr>
                                        <p:cTn id="6" dur="2000" fill="hold"/>
                                        <p:tgtEl>
                                          <p:spTgt spid="84"/>
                                        </p:tgtEl>
                                        <p:attrNameLst>
                                          <p:attrName>ppt_x</p:attrName>
                                          <p:attrName>ppt_y</p:attrName>
                                        </p:attrNameLst>
                                      </p:cBhvr>
                                      <p:rCtr x="-104" y="-75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7</a:t>
            </a:fld>
            <a:endParaRPr lang="en-GB" sz="2400" dirty="0">
              <a:latin typeface="Arial" panose="020B0604020202020204" pitchFamily="34" charset="0"/>
              <a:cs typeface="Arial" panose="020B0604020202020204" pitchFamily="34" charset="0"/>
            </a:endParaRPr>
          </a:p>
        </p:txBody>
      </p:sp>
      <p:sp>
        <p:nvSpPr>
          <p:cNvPr id="16" name="TextBox 15"/>
          <p:cNvSpPr txBox="1"/>
          <p:nvPr/>
        </p:nvSpPr>
        <p:spPr>
          <a:xfrm>
            <a:off x="60040" y="49629"/>
            <a:ext cx="1205345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As we test candidate genotypes, we collect data (scores, measurements) for more than one trait. We rank candidates based on </a:t>
            </a:r>
            <a:r>
              <a:rPr lang="en-GB" sz="2400" dirty="0">
                <a:solidFill>
                  <a:srgbClr val="0000FF"/>
                </a:solidFill>
                <a:latin typeface="Arial" panose="020B0604020202020204" pitchFamily="34" charset="0"/>
                <a:cs typeface="Arial" panose="020B0604020202020204" pitchFamily="34" charset="0"/>
              </a:rPr>
              <a:t>several trait simultaneously</a:t>
            </a:r>
            <a:r>
              <a:rPr lang="en-GB" sz="2400" dirty="0">
                <a:latin typeface="Arial" panose="020B0604020202020204" pitchFamily="34" charset="0"/>
                <a:cs typeface="Arial" panose="020B0604020202020204" pitchFamily="34" charset="0"/>
              </a:rPr>
              <a:t>.</a:t>
            </a:r>
          </a:p>
        </p:txBody>
      </p:sp>
      <p:sp>
        <p:nvSpPr>
          <p:cNvPr id="23" name="TextBox 22"/>
          <p:cNvSpPr txBox="1"/>
          <p:nvPr/>
        </p:nvSpPr>
        <p:spPr>
          <a:xfrm>
            <a:off x="60039" y="6180894"/>
            <a:ext cx="12053455" cy="646331"/>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Different from school reports, we have here these topics: Differences between phenotypic correlation and genetic correlation and between motivation during pre-breeding and motivation when cherry-picking the ultimate cultivar.</a:t>
            </a:r>
          </a:p>
        </p:txBody>
      </p:sp>
      <p:grpSp>
        <p:nvGrpSpPr>
          <p:cNvPr id="4" name="Group 3"/>
          <p:cNvGrpSpPr/>
          <p:nvPr/>
        </p:nvGrpSpPr>
        <p:grpSpPr>
          <a:xfrm>
            <a:off x="5491144" y="983508"/>
            <a:ext cx="6613764" cy="4673818"/>
            <a:chOff x="5491144" y="983508"/>
            <a:chExt cx="6613764" cy="4673818"/>
          </a:xfrm>
        </p:grpSpPr>
        <p:grpSp>
          <p:nvGrpSpPr>
            <p:cNvPr id="24" name="Group 23"/>
            <p:cNvGrpSpPr/>
            <p:nvPr/>
          </p:nvGrpSpPr>
          <p:grpSpPr>
            <a:xfrm>
              <a:off x="5491144" y="983508"/>
              <a:ext cx="6613764" cy="4673818"/>
              <a:chOff x="5499730" y="1383840"/>
              <a:chExt cx="6613764" cy="4673818"/>
            </a:xfrm>
          </p:grpSpPr>
          <p:grpSp>
            <p:nvGrpSpPr>
              <p:cNvPr id="19" name="Group 18"/>
              <p:cNvGrpSpPr/>
              <p:nvPr/>
            </p:nvGrpSpPr>
            <p:grpSpPr>
              <a:xfrm>
                <a:off x="5499730" y="1383840"/>
                <a:ext cx="6613764" cy="4673818"/>
                <a:chOff x="5499730" y="1383840"/>
                <a:chExt cx="6613764" cy="4673818"/>
              </a:xfrm>
            </p:grpSpPr>
            <p:pic>
              <p:nvPicPr>
                <p:cNvPr id="11" name="Picture 4" descr="index sel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9730" y="1383840"/>
                  <a:ext cx="6613764" cy="467381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6456218" y="1690255"/>
                  <a:ext cx="3906982" cy="267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p:cNvSpPr/>
                <p:nvPr/>
              </p:nvSpPr>
              <p:spPr>
                <a:xfrm>
                  <a:off x="6456218" y="1592378"/>
                  <a:ext cx="2069797"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dirty="0">
                      <a:latin typeface="Arial" panose="020B0604020202020204" pitchFamily="34" charset="0"/>
                      <a:cs typeface="Arial" panose="020B0604020202020204" pitchFamily="34" charset="0"/>
                    </a:rPr>
                    <a:t>ISBN 0412753901</a:t>
                  </a:r>
                </a:p>
              </p:txBody>
            </p:sp>
            <p:sp>
              <p:nvSpPr>
                <p:cNvPr id="13" name="Rectangle 12"/>
                <p:cNvSpPr/>
                <p:nvPr/>
              </p:nvSpPr>
              <p:spPr>
                <a:xfrm>
                  <a:off x="6650182" y="5223164"/>
                  <a:ext cx="5200073" cy="4248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p:cNvSpPr txBox="1"/>
                <p:nvPr/>
              </p:nvSpPr>
              <p:spPr>
                <a:xfrm>
                  <a:off x="8040255" y="4990888"/>
                  <a:ext cx="16717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First Trait</a:t>
                  </a:r>
                </a:p>
              </p:txBody>
            </p:sp>
            <p:sp>
              <p:nvSpPr>
                <p:cNvPr id="18" name="TextBox 17"/>
                <p:cNvSpPr txBox="1"/>
                <p:nvPr/>
              </p:nvSpPr>
              <p:spPr>
                <a:xfrm rot="16200000">
                  <a:off x="6041888" y="3536082"/>
                  <a:ext cx="16717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Second Trait</a:t>
                  </a:r>
                </a:p>
              </p:txBody>
            </p:sp>
            <p:sp>
              <p:nvSpPr>
                <p:cNvPr id="14" name="TextBox 13"/>
                <p:cNvSpPr txBox="1"/>
                <p:nvPr/>
              </p:nvSpPr>
              <p:spPr>
                <a:xfrm>
                  <a:off x="7066208" y="5392670"/>
                  <a:ext cx="503011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Linear Selection Index</a:t>
                  </a:r>
                </a:p>
              </p:txBody>
            </p:sp>
          </p:grpSp>
          <p:sp>
            <p:nvSpPr>
              <p:cNvPr id="20" name="TextBox 19"/>
              <p:cNvSpPr txBox="1"/>
              <p:nvPr/>
            </p:nvSpPr>
            <p:spPr>
              <a:xfrm>
                <a:off x="8362682" y="2495667"/>
                <a:ext cx="189748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Selected fraction</a:t>
                </a:r>
              </a:p>
            </p:txBody>
          </p:sp>
          <p:cxnSp>
            <p:nvCxnSpPr>
              <p:cNvPr id="22" name="Straight Arrow Connector 21"/>
              <p:cNvCxnSpPr/>
              <p:nvPr/>
            </p:nvCxnSpPr>
            <p:spPr>
              <a:xfrm flipH="1">
                <a:off x="8723290" y="2863403"/>
                <a:ext cx="120203" cy="426429"/>
              </a:xfrm>
              <a:prstGeom prst="straightConnector1">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 name="Rectangle 1"/>
            <p:cNvSpPr/>
            <p:nvPr/>
          </p:nvSpPr>
          <p:spPr>
            <a:xfrm>
              <a:off x="10419501" y="1712316"/>
              <a:ext cx="1036708" cy="29295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p:cNvSpPr/>
            <p:nvPr/>
          </p:nvSpPr>
          <p:spPr>
            <a:xfrm>
              <a:off x="7152122" y="4274966"/>
              <a:ext cx="291210" cy="2679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38" y="990998"/>
            <a:ext cx="4702791" cy="470279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35528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6182" y="5542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Selection indexes may differ, depending on actual purpose. </a:t>
            </a:r>
          </a:p>
        </p:txBody>
      </p:sp>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8</a:t>
            </a:fld>
            <a:endParaRPr lang="en-GB" sz="2400" dirty="0">
              <a:latin typeface="Arial" panose="020B0604020202020204" pitchFamily="34" charset="0"/>
              <a:cs typeface="Arial" panose="020B0604020202020204" pitchFamily="34" charset="0"/>
            </a:endParaRPr>
          </a:p>
        </p:txBody>
      </p:sp>
      <p:grpSp>
        <p:nvGrpSpPr>
          <p:cNvPr id="7" name="Group 6"/>
          <p:cNvGrpSpPr/>
          <p:nvPr/>
        </p:nvGrpSpPr>
        <p:grpSpPr>
          <a:xfrm>
            <a:off x="5394960" y="729272"/>
            <a:ext cx="6704676" cy="4709002"/>
            <a:chOff x="5491144" y="983508"/>
            <a:chExt cx="6613764" cy="4673818"/>
          </a:xfrm>
        </p:grpSpPr>
        <p:grpSp>
          <p:nvGrpSpPr>
            <p:cNvPr id="8" name="Group 7"/>
            <p:cNvGrpSpPr/>
            <p:nvPr/>
          </p:nvGrpSpPr>
          <p:grpSpPr>
            <a:xfrm>
              <a:off x="5491144" y="983508"/>
              <a:ext cx="6613764" cy="4673818"/>
              <a:chOff x="5499730" y="1383840"/>
              <a:chExt cx="6613764" cy="4673818"/>
            </a:xfrm>
          </p:grpSpPr>
          <p:grpSp>
            <p:nvGrpSpPr>
              <p:cNvPr id="11" name="Group 10"/>
              <p:cNvGrpSpPr/>
              <p:nvPr/>
            </p:nvGrpSpPr>
            <p:grpSpPr>
              <a:xfrm>
                <a:off x="5499730" y="1383840"/>
                <a:ext cx="6613764" cy="4673818"/>
                <a:chOff x="5499730" y="1383840"/>
                <a:chExt cx="6613764" cy="4673818"/>
              </a:xfrm>
            </p:grpSpPr>
            <p:pic>
              <p:nvPicPr>
                <p:cNvPr id="15" name="Picture 4" descr="index sel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9730" y="1383840"/>
                  <a:ext cx="6613764" cy="467381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 name="Rectangle 15"/>
                <p:cNvSpPr/>
                <p:nvPr/>
              </p:nvSpPr>
              <p:spPr>
                <a:xfrm>
                  <a:off x="6456218" y="1690255"/>
                  <a:ext cx="3906982" cy="267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6693112" y="1468175"/>
                  <a:ext cx="5420382" cy="36657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ISBN 0412753901; DOI: 10.1201/9780429280498</a:t>
                  </a:r>
                </a:p>
              </p:txBody>
            </p:sp>
            <p:sp>
              <p:nvSpPr>
                <p:cNvPr id="18" name="Rectangle 17"/>
                <p:cNvSpPr/>
                <p:nvPr/>
              </p:nvSpPr>
              <p:spPr>
                <a:xfrm>
                  <a:off x="6650182" y="5223164"/>
                  <a:ext cx="5200073" cy="4248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8040255" y="4990888"/>
                  <a:ext cx="16717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First </a:t>
                  </a:r>
                  <a:r>
                    <a:rPr lang="de-DE" dirty="0" err="1">
                      <a:latin typeface="Arial" panose="020B0604020202020204" pitchFamily="34" charset="0"/>
                      <a:cs typeface="Arial" panose="020B0604020202020204" pitchFamily="34" charset="0"/>
                    </a:rPr>
                    <a:t>Trait</a:t>
                  </a:r>
                  <a:endParaRPr lang="en-GB" dirty="0">
                    <a:latin typeface="Arial" panose="020B0604020202020204" pitchFamily="34" charset="0"/>
                    <a:cs typeface="Arial" panose="020B0604020202020204" pitchFamily="34" charset="0"/>
                  </a:endParaRPr>
                </a:p>
              </p:txBody>
            </p:sp>
            <p:sp>
              <p:nvSpPr>
                <p:cNvPr id="20" name="TextBox 19"/>
                <p:cNvSpPr txBox="1"/>
                <p:nvPr/>
              </p:nvSpPr>
              <p:spPr>
                <a:xfrm rot="16200000">
                  <a:off x="6041888" y="3536082"/>
                  <a:ext cx="16717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Second </a:t>
                  </a:r>
                  <a:r>
                    <a:rPr lang="de-DE" dirty="0" err="1">
                      <a:latin typeface="Arial" panose="020B0604020202020204" pitchFamily="34" charset="0"/>
                      <a:cs typeface="Arial" panose="020B0604020202020204" pitchFamily="34" charset="0"/>
                    </a:rPr>
                    <a:t>Trait</a:t>
                  </a:r>
                  <a:endParaRPr lang="en-GB" dirty="0">
                    <a:latin typeface="Arial" panose="020B0604020202020204" pitchFamily="34" charset="0"/>
                    <a:cs typeface="Arial" panose="020B0604020202020204" pitchFamily="34" charset="0"/>
                  </a:endParaRPr>
                </a:p>
              </p:txBody>
            </p:sp>
            <p:sp>
              <p:nvSpPr>
                <p:cNvPr id="21" name="TextBox 20"/>
                <p:cNvSpPr txBox="1"/>
                <p:nvPr/>
              </p:nvSpPr>
              <p:spPr>
                <a:xfrm>
                  <a:off x="7062444" y="5392670"/>
                  <a:ext cx="503387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(a )</a:t>
                  </a:r>
                  <a:r>
                    <a:rPr lang="en-GB" dirty="0">
                      <a:latin typeface="Arial" panose="020B0604020202020204" pitchFamily="34" charset="0"/>
                      <a:cs typeface="Arial" panose="020B0604020202020204" pitchFamily="34" charset="0"/>
                    </a:rPr>
                    <a:t>Linear Selection Index.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(b-d) are non-linear; contrasting purposes.</a:t>
                  </a:r>
                </a:p>
              </p:txBody>
            </p:sp>
          </p:grpSp>
          <p:sp>
            <p:nvSpPr>
              <p:cNvPr id="13" name="TextBox 12"/>
              <p:cNvSpPr txBox="1"/>
              <p:nvPr/>
            </p:nvSpPr>
            <p:spPr>
              <a:xfrm>
                <a:off x="8362682" y="2495667"/>
                <a:ext cx="189748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Selected </a:t>
                </a:r>
                <a:r>
                  <a:rPr lang="de-DE" dirty="0" err="1">
                    <a:latin typeface="Arial" panose="020B0604020202020204" pitchFamily="34" charset="0"/>
                    <a:cs typeface="Arial" panose="020B0604020202020204" pitchFamily="34" charset="0"/>
                  </a:rPr>
                  <a:t>fraction</a:t>
                </a:r>
                <a:endParaRPr lang="en-GB" dirty="0">
                  <a:latin typeface="Arial" panose="020B0604020202020204" pitchFamily="34" charset="0"/>
                  <a:cs typeface="Arial" panose="020B0604020202020204" pitchFamily="34" charset="0"/>
                </a:endParaRPr>
              </a:p>
            </p:txBody>
          </p:sp>
          <p:cxnSp>
            <p:nvCxnSpPr>
              <p:cNvPr id="14" name="Straight Arrow Connector 13"/>
              <p:cNvCxnSpPr/>
              <p:nvPr/>
            </p:nvCxnSpPr>
            <p:spPr>
              <a:xfrm flipH="1">
                <a:off x="8723290" y="2863403"/>
                <a:ext cx="120203" cy="426429"/>
              </a:xfrm>
              <a:prstGeom prst="straightConnector1">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7152122" y="4274966"/>
              <a:ext cx="291210" cy="2679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feld 4"/>
          <p:cNvSpPr txBox="1"/>
          <p:nvPr/>
        </p:nvSpPr>
        <p:spPr>
          <a:xfrm>
            <a:off x="112498" y="729272"/>
            <a:ext cx="6240176" cy="266226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Select based on an index when working with candidate cultivars.</a:t>
            </a:r>
          </a:p>
          <a:p>
            <a:endParaRPr lang="en-GB" dirty="0">
              <a:latin typeface="Arial" panose="020B0604020202020204" pitchFamily="34" charset="0"/>
              <a:cs typeface="Arial" panose="020B0604020202020204" pitchFamily="34" charset="0"/>
            </a:endParaRPr>
          </a:p>
          <a:p>
            <a:pPr>
              <a:spcAft>
                <a:spcPts val="300"/>
              </a:spcAft>
            </a:pPr>
            <a:r>
              <a:rPr lang="en-GB" b="1" dirty="0">
                <a:solidFill>
                  <a:srgbClr val="0000FF"/>
                </a:solidFill>
                <a:latin typeface="Arial" panose="020B0604020202020204" pitchFamily="34" charset="0"/>
                <a:cs typeface="Arial" panose="020B0604020202020204" pitchFamily="34" charset="0"/>
              </a:rPr>
              <a:t>●</a:t>
            </a:r>
            <a:r>
              <a:rPr lang="en-GB" b="1" dirty="0">
                <a:solidFill>
                  <a:srgbClr val="FF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Will an inferior performance in one trait be accepted by the farmer if there is an superior value at another trait in the cultivar? So, is there such compensation?</a:t>
            </a:r>
          </a:p>
          <a:p>
            <a:pPr>
              <a:spcAft>
                <a:spcPts val="300"/>
              </a:spcAft>
            </a:pPr>
            <a:endParaRPr lang="en-GB" dirty="0">
              <a:latin typeface="Arial" panose="020B0604020202020204" pitchFamily="34" charset="0"/>
              <a:cs typeface="Arial" panose="020B0604020202020204" pitchFamily="34" charset="0"/>
            </a:endParaRPr>
          </a:p>
          <a:p>
            <a:pPr>
              <a:spcAft>
                <a:spcPts val="300"/>
              </a:spcAft>
            </a:pPr>
            <a:r>
              <a:rPr lang="en-GB" dirty="0">
                <a:latin typeface="Arial" panose="020B0604020202020204" pitchFamily="34" charset="0"/>
                <a:cs typeface="Arial" panose="020B0604020202020204" pitchFamily="34" charset="0"/>
              </a:rPr>
              <a:t> </a:t>
            </a:r>
            <a:r>
              <a:rPr lang="en-GB" b="1"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From the agronomic, crop production perspective, what does the trade-off between traits look like?</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498" y="3738771"/>
            <a:ext cx="6240176" cy="2981642"/>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6604746" y="5520084"/>
            <a:ext cx="5494890"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Index (d) hardly allows compensation. Only those who simultaneously exceed a threshold for both traits are selected. This may be appropriate in the final phase of selection among candidate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a:t>
            </a:r>
          </a:p>
        </p:txBody>
      </p:sp>
      <p:sp>
        <p:nvSpPr>
          <p:cNvPr id="23" name="Right Triangle 22">
            <a:extLst>
              <a:ext uri="{FF2B5EF4-FFF2-40B4-BE49-F238E27FC236}">
                <a16:creationId xmlns:a16="http://schemas.microsoft.com/office/drawing/2014/main" id="{1324E48E-7FB7-463B-8DA0-AE048A56E66B}"/>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42794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46182" y="5542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Selection </a:t>
            </a:r>
            <a:r>
              <a:rPr lang="en-GB" sz="2400" dirty="0">
                <a:solidFill>
                  <a:srgbClr val="0000FF"/>
                </a:solidFill>
                <a:latin typeface="Arial" panose="020B0604020202020204" pitchFamily="34" charset="0"/>
                <a:cs typeface="Arial" panose="020B0604020202020204" pitchFamily="34" charset="0"/>
              </a:rPr>
              <a:t>Index</a:t>
            </a:r>
            <a:r>
              <a:rPr lang="en-GB" sz="2400" dirty="0">
                <a:latin typeface="Arial" panose="020B0604020202020204" pitchFamily="34" charset="0"/>
                <a:cs typeface="Arial" panose="020B0604020202020204" pitchFamily="34" charset="0"/>
              </a:rPr>
              <a:t> is an artificial trait, constructed to ease the selection for several traits.</a:t>
            </a:r>
          </a:p>
        </p:txBody>
      </p:sp>
      <p:grpSp>
        <p:nvGrpSpPr>
          <p:cNvPr id="7" name="Group 6"/>
          <p:cNvGrpSpPr/>
          <p:nvPr/>
        </p:nvGrpSpPr>
        <p:grpSpPr>
          <a:xfrm>
            <a:off x="5394960" y="729272"/>
            <a:ext cx="6704676" cy="4709002"/>
            <a:chOff x="5491144" y="983508"/>
            <a:chExt cx="6613764" cy="4673818"/>
          </a:xfrm>
        </p:grpSpPr>
        <p:grpSp>
          <p:nvGrpSpPr>
            <p:cNvPr id="8" name="Group 7"/>
            <p:cNvGrpSpPr/>
            <p:nvPr/>
          </p:nvGrpSpPr>
          <p:grpSpPr>
            <a:xfrm>
              <a:off x="5491144" y="983508"/>
              <a:ext cx="6613764" cy="4673818"/>
              <a:chOff x="5499730" y="1383840"/>
              <a:chExt cx="6613764" cy="4673818"/>
            </a:xfrm>
          </p:grpSpPr>
          <p:grpSp>
            <p:nvGrpSpPr>
              <p:cNvPr id="11" name="Group 10"/>
              <p:cNvGrpSpPr/>
              <p:nvPr/>
            </p:nvGrpSpPr>
            <p:grpSpPr>
              <a:xfrm>
                <a:off x="5499730" y="1383840"/>
                <a:ext cx="6613764" cy="4673818"/>
                <a:chOff x="5499730" y="1383840"/>
                <a:chExt cx="6613764" cy="4673818"/>
              </a:xfrm>
            </p:grpSpPr>
            <p:pic>
              <p:nvPicPr>
                <p:cNvPr id="15" name="Picture 4" descr="index sel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9730" y="1383840"/>
                  <a:ext cx="6613764" cy="467381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 name="Rectangle 15"/>
                <p:cNvSpPr/>
                <p:nvPr/>
              </p:nvSpPr>
              <p:spPr>
                <a:xfrm>
                  <a:off x="6456218" y="1690255"/>
                  <a:ext cx="3906982" cy="267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6693112" y="1468175"/>
                  <a:ext cx="5420382" cy="36657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ISBN 0412753901; DOI: 10.1201/9780429280498</a:t>
                  </a:r>
                </a:p>
              </p:txBody>
            </p:sp>
            <p:sp>
              <p:nvSpPr>
                <p:cNvPr id="18" name="Rectangle 17"/>
                <p:cNvSpPr/>
                <p:nvPr/>
              </p:nvSpPr>
              <p:spPr>
                <a:xfrm>
                  <a:off x="6650182" y="5223164"/>
                  <a:ext cx="5200073" cy="4248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8040255" y="4990888"/>
                  <a:ext cx="16717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First </a:t>
                  </a:r>
                  <a:r>
                    <a:rPr lang="de-DE" dirty="0" err="1">
                      <a:latin typeface="Arial" panose="020B0604020202020204" pitchFamily="34" charset="0"/>
                      <a:cs typeface="Arial" panose="020B0604020202020204" pitchFamily="34" charset="0"/>
                    </a:rPr>
                    <a:t>Trait</a:t>
                  </a:r>
                  <a:endParaRPr lang="en-GB" dirty="0">
                    <a:latin typeface="Arial" panose="020B0604020202020204" pitchFamily="34" charset="0"/>
                    <a:cs typeface="Arial" panose="020B0604020202020204" pitchFamily="34" charset="0"/>
                  </a:endParaRPr>
                </a:p>
              </p:txBody>
            </p:sp>
            <p:sp>
              <p:nvSpPr>
                <p:cNvPr id="20" name="TextBox 19"/>
                <p:cNvSpPr txBox="1"/>
                <p:nvPr/>
              </p:nvSpPr>
              <p:spPr>
                <a:xfrm rot="16200000">
                  <a:off x="6041888" y="3536082"/>
                  <a:ext cx="16717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Second </a:t>
                  </a:r>
                  <a:r>
                    <a:rPr lang="de-DE" dirty="0" err="1">
                      <a:latin typeface="Arial" panose="020B0604020202020204" pitchFamily="34" charset="0"/>
                      <a:cs typeface="Arial" panose="020B0604020202020204" pitchFamily="34" charset="0"/>
                    </a:rPr>
                    <a:t>Trait</a:t>
                  </a:r>
                  <a:endParaRPr lang="en-GB" dirty="0">
                    <a:latin typeface="Arial" panose="020B0604020202020204" pitchFamily="34" charset="0"/>
                    <a:cs typeface="Arial" panose="020B0604020202020204" pitchFamily="34" charset="0"/>
                  </a:endParaRPr>
                </a:p>
              </p:txBody>
            </p:sp>
            <p:sp>
              <p:nvSpPr>
                <p:cNvPr id="21" name="TextBox 20"/>
                <p:cNvSpPr txBox="1"/>
                <p:nvPr/>
              </p:nvSpPr>
              <p:spPr>
                <a:xfrm>
                  <a:off x="7062444" y="5392670"/>
                  <a:ext cx="503387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(a ) </a:t>
                  </a:r>
                  <a:r>
                    <a:rPr lang="en-GB" dirty="0">
                      <a:latin typeface="Arial" panose="020B0604020202020204" pitchFamily="34" charset="0"/>
                      <a:cs typeface="Arial" panose="020B0604020202020204" pitchFamily="34" charset="0"/>
                    </a:rPr>
                    <a:t>Linear Selection Index.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(b-d) are non-linear; contrasting purposes.</a:t>
                  </a:r>
                </a:p>
              </p:txBody>
            </p:sp>
          </p:grpSp>
          <p:sp>
            <p:nvSpPr>
              <p:cNvPr id="13" name="TextBox 12"/>
              <p:cNvSpPr txBox="1"/>
              <p:nvPr/>
            </p:nvSpPr>
            <p:spPr>
              <a:xfrm>
                <a:off x="8362682" y="2495667"/>
                <a:ext cx="189748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Selected </a:t>
                </a:r>
                <a:r>
                  <a:rPr lang="de-DE" dirty="0" err="1">
                    <a:latin typeface="Arial" panose="020B0604020202020204" pitchFamily="34" charset="0"/>
                    <a:cs typeface="Arial" panose="020B0604020202020204" pitchFamily="34" charset="0"/>
                  </a:rPr>
                  <a:t>fraction</a:t>
                </a:r>
                <a:endParaRPr lang="en-GB" dirty="0">
                  <a:latin typeface="Arial" panose="020B0604020202020204" pitchFamily="34" charset="0"/>
                  <a:cs typeface="Arial" panose="020B0604020202020204" pitchFamily="34" charset="0"/>
                </a:endParaRPr>
              </a:p>
            </p:txBody>
          </p:sp>
          <p:cxnSp>
            <p:nvCxnSpPr>
              <p:cNvPr id="14" name="Straight Arrow Connector 13"/>
              <p:cNvCxnSpPr/>
              <p:nvPr/>
            </p:nvCxnSpPr>
            <p:spPr>
              <a:xfrm flipH="1">
                <a:off x="8723290" y="2863403"/>
                <a:ext cx="120203" cy="426429"/>
              </a:xfrm>
              <a:prstGeom prst="straightConnector1">
                <a:avLst/>
              </a:prstGeom>
              <a:ln w="381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7152122" y="4274966"/>
              <a:ext cx="291210" cy="2679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extfeld 4"/>
          <p:cNvSpPr txBox="1"/>
          <p:nvPr/>
        </p:nvSpPr>
        <p:spPr>
          <a:xfrm>
            <a:off x="112498" y="729272"/>
            <a:ext cx="6240176" cy="266226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Select based on an index </a:t>
            </a:r>
            <a:r>
              <a:rPr lang="en-GB" dirty="0">
                <a:solidFill>
                  <a:srgbClr val="0000FF"/>
                </a:solidFill>
                <a:latin typeface="Arial" panose="020B0604020202020204" pitchFamily="34" charset="0"/>
                <a:cs typeface="Arial" panose="020B0604020202020204" pitchFamily="34" charset="0"/>
              </a:rPr>
              <a:t>when working in the pre-breeding phase (pilot breeding phase; recurrent selection phase</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pPr>
              <a:spcAft>
                <a:spcPts val="300"/>
              </a:spcAft>
            </a:pPr>
            <a:r>
              <a:rPr lang="en-GB" b="1" dirty="0">
                <a:solidFill>
                  <a:srgbClr val="0000FF"/>
                </a:solidFill>
                <a:latin typeface="Arial" panose="020B0604020202020204" pitchFamily="34" charset="0"/>
                <a:cs typeface="Arial" panose="020B0604020202020204" pitchFamily="34" charset="0"/>
              </a:rPr>
              <a:t>●</a:t>
            </a:r>
            <a:r>
              <a:rPr lang="en-GB" b="1" dirty="0">
                <a:solidFill>
                  <a:srgbClr val="FF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How can we avoid to loose alleles for superiority in all of the traits simultaneously?</a:t>
            </a:r>
          </a:p>
          <a:p>
            <a:pPr>
              <a:spcAft>
                <a:spcPts val="300"/>
              </a:spcAft>
            </a:pPr>
            <a:endParaRPr lang="en-GB" dirty="0">
              <a:latin typeface="Arial" panose="020B0604020202020204" pitchFamily="34" charset="0"/>
              <a:cs typeface="Arial" panose="020B0604020202020204" pitchFamily="34" charset="0"/>
            </a:endParaRPr>
          </a:p>
          <a:p>
            <a:pPr>
              <a:spcAft>
                <a:spcPts val="300"/>
              </a:spcAft>
            </a:pPr>
            <a:r>
              <a:rPr lang="en-GB" dirty="0">
                <a:latin typeface="Arial" panose="020B0604020202020204" pitchFamily="34" charset="0"/>
                <a:cs typeface="Arial" panose="020B0604020202020204" pitchFamily="34" charset="0"/>
              </a:rPr>
              <a:t> </a:t>
            </a:r>
            <a:r>
              <a:rPr lang="en-GB" b="1"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Is high performance in one trait a hindrance to high performance in another trait (due to genetic correlation, linkage, pleiotropy, allometry, other causes)? </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498" y="3738771"/>
            <a:ext cx="6240176" cy="2981642"/>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6604746" y="5600205"/>
            <a:ext cx="5494890"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Index (b) relies heavily on compensation. The supe-</a:t>
            </a:r>
            <a:r>
              <a:rPr lang="en-GB" dirty="0" err="1">
                <a:latin typeface="Arial" panose="020B0604020202020204" pitchFamily="34" charset="0"/>
                <a:cs typeface="Arial" panose="020B0604020202020204" pitchFamily="34" charset="0"/>
              </a:rPr>
              <a:t>rior</a:t>
            </a:r>
            <a:r>
              <a:rPr lang="en-GB" dirty="0">
                <a:latin typeface="Arial" panose="020B0604020202020204" pitchFamily="34" charset="0"/>
                <a:cs typeface="Arial" panose="020B0604020202020204" pitchFamily="34" charset="0"/>
              </a:rPr>
              <a:t> ones for the one or for the other trait are not discarded in any case.</a:t>
            </a:r>
          </a:p>
        </p:txBody>
      </p:sp>
      <p:sp>
        <p:nvSpPr>
          <p:cNvPr id="6" name="Textfeld 5"/>
          <p:cNvSpPr txBox="1"/>
          <p:nvPr/>
        </p:nvSpPr>
        <p:spPr>
          <a:xfrm>
            <a:off x="11409831" y="6365560"/>
            <a:ext cx="782172" cy="461665"/>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9</a:t>
            </a:fld>
            <a:endParaRPr lang="en-GB" sz="24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D99B2BA-C506-4EE7-AAA2-10A544515596}"/>
              </a:ext>
            </a:extLst>
          </p:cNvPr>
          <p:cNvSpPr txBox="1"/>
          <p:nvPr/>
        </p:nvSpPr>
        <p:spPr>
          <a:xfrm>
            <a:off x="112499" y="3738771"/>
            <a:ext cx="76195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SY</a:t>
            </a:r>
          </a:p>
        </p:txBody>
      </p:sp>
      <p:sp>
        <p:nvSpPr>
          <p:cNvPr id="23" name="Right Triangle 22">
            <a:extLst>
              <a:ext uri="{FF2B5EF4-FFF2-40B4-BE49-F238E27FC236}">
                <a16:creationId xmlns:a16="http://schemas.microsoft.com/office/drawing/2014/main" id="{BD0DDF3C-D43C-46DB-A324-41760D7B6CF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57209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3834</Words>
  <Application>Microsoft Office PowerPoint</Application>
  <PresentationFormat>Widescreen</PresentationFormat>
  <Paragraphs>272</Paragraphs>
  <Slides>32</Slides>
  <Notes>0</Notes>
  <HiddenSlides>0</HiddenSlides>
  <MMClips>0</MMClips>
  <ScaleCrop>false</ScaleCrop>
  <HeadingPairs>
    <vt:vector size="10" baseType="variant">
      <vt:variant>
        <vt:lpstr>Fonts Used</vt:lpstr>
      </vt:variant>
      <vt:variant>
        <vt:i4>5</vt:i4>
      </vt:variant>
      <vt:variant>
        <vt:lpstr>Theme</vt:lpstr>
      </vt:variant>
      <vt:variant>
        <vt:i4>1</vt:i4>
      </vt:variant>
      <vt:variant>
        <vt:lpstr>Links</vt:lpstr>
      </vt:variant>
      <vt:variant>
        <vt:i4>9</vt:i4>
      </vt:variant>
      <vt:variant>
        <vt:lpstr>Embedded OLE Servers</vt:lpstr>
      </vt:variant>
      <vt:variant>
        <vt:i4>1</vt:i4>
      </vt:variant>
      <vt:variant>
        <vt:lpstr>Slide Titles</vt:lpstr>
      </vt:variant>
      <vt:variant>
        <vt:i4>32</vt:i4>
      </vt:variant>
    </vt:vector>
  </HeadingPairs>
  <TitlesOfParts>
    <vt:vector size="48" baseType="lpstr">
      <vt:lpstr>Arial</vt:lpstr>
      <vt:lpstr>Arial Narrow</vt:lpstr>
      <vt:lpstr>Calibri</vt:lpstr>
      <vt:lpstr>Calibri Light</vt:lpstr>
      <vt:lpstr>Roman-WP</vt:lpstr>
      <vt:lpstr>Office Theme</vt:lpstr>
      <vt:lpstr>C:\Göttingen\W.Link\Daten (D)\MODULE\Modul-GPPB\GPPB WS 2020-21+2022-23\plus 23-24\smith hazel index 1.docx</vt:lpstr>
      <vt:lpstr>C:\Göttingen\W.Link\Daten (D)\pdf-Dateien\Für Lehre\ab Februar 2022\Die Chapter Indirect Selection\four equations auxilliary.docx</vt:lpstr>
      <vt:lpstr>C:\Göttingen\W.Link\Daten (D)\pdf-Dateien\Für Lehre\ab Februar 2022\Die Chapter Indirect Selection\exp data auxiliary1.docx</vt:lpstr>
      <vt:lpstr>C:\Göttingen\W.Link\Daten (D)\pdf-Dateien\Für Lehre\ab Februar 2022\Die Chapter Indirect Selection\exp data auxiliary2.docx</vt:lpstr>
      <vt:lpstr>C:\Göttingen\W.Link\Daten (D)\pdf-Dateien\Für Lehre\ab Februar 2022\Die Chapter Indirect Selection\exp data auxiliary3.docx</vt:lpstr>
      <vt:lpstr>C:\Göttingen\W.Link\Daten (D)\pdf-Dateien\Für Lehre\ab Februar 2022\Die Chapter Indirect Selection\Walter Schmidt Org Conv index.docx</vt:lpstr>
      <vt:lpstr>C:\Göttingen\W.Link\Daten (D)\pdf-Dateien\Für Lehre\ab Februar 2022\Die Chapter Indirect Selection\Smith Hazel Optimum incl econ weights1.docx</vt:lpstr>
      <vt:lpstr>C:\Göttingen\W.Link\Daten (D)\pdf-Dateien\Für Lehre\ab Februar 2022\Die Chapter Indirect Selection\Walter Schmidt Org Conv index-2b.docx</vt:lpstr>
      <vt:lpstr>C:\Göttingen\W.Link\Daten (D)\pdf-Dateien\Für Lehre\ab Februar 2022\Die Chapter Indirect Selection\Walter Schmidt Org Conv index-2b.docx</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95</cp:revision>
  <dcterms:created xsi:type="dcterms:W3CDTF">2025-06-17T14:11:09Z</dcterms:created>
  <dcterms:modified xsi:type="dcterms:W3CDTF">2026-08-31T10:08:24Z</dcterms:modified>
</cp:coreProperties>
</file>